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309" r:id="rId4"/>
    <p:sldId id="650" r:id="rId5"/>
    <p:sldId id="314" r:id="rId6"/>
    <p:sldId id="558" r:id="rId7"/>
    <p:sldId id="567" r:id="rId8"/>
    <p:sldId id="321" r:id="rId9"/>
    <p:sldId id="361" r:id="rId10"/>
    <p:sldId id="379" r:id="rId11"/>
    <p:sldId id="329" r:id="rId12"/>
    <p:sldId id="331" r:id="rId13"/>
    <p:sldId id="381" r:id="rId14"/>
    <p:sldId id="565" r:id="rId15"/>
    <p:sldId id="383" r:id="rId16"/>
    <p:sldId id="385" r:id="rId17"/>
    <p:sldId id="652" r:id="rId18"/>
    <p:sldId id="658" r:id="rId19"/>
    <p:sldId id="589" r:id="rId20"/>
    <p:sldId id="357" r:id="rId21"/>
    <p:sldId id="392" r:id="rId22"/>
    <p:sldId id="359" r:id="rId23"/>
    <p:sldId id="437" r:id="rId24"/>
    <p:sldId id="666" r:id="rId25"/>
    <p:sldId id="590" r:id="rId26"/>
    <p:sldId id="441" r:id="rId27"/>
    <p:sldId id="434" r:id="rId28"/>
    <p:sldId id="262" r:id="rId29"/>
    <p:sldId id="631" r:id="rId30"/>
    <p:sldId id="669" r:id="rId31"/>
    <p:sldId id="670" r:id="rId32"/>
    <p:sldId id="671" r:id="rId33"/>
    <p:sldId id="266" r:id="rId34"/>
    <p:sldId id="575" r:id="rId35"/>
    <p:sldId id="454" r:id="rId36"/>
    <p:sldId id="456" r:id="rId37"/>
    <p:sldId id="464" r:id="rId38"/>
    <p:sldId id="653" r:id="rId39"/>
    <p:sldId id="468" r:id="rId40"/>
    <p:sldId id="657" r:id="rId41"/>
    <p:sldId id="472" r:id="rId42"/>
    <p:sldId id="402" r:id="rId43"/>
    <p:sldId id="404" r:id="rId44"/>
    <p:sldId id="403" r:id="rId45"/>
    <p:sldId id="475" r:id="rId46"/>
    <p:sldId id="409" r:id="rId47"/>
    <p:sldId id="283" r:id="rId48"/>
    <p:sldId id="363" r:id="rId49"/>
    <p:sldId id="477" r:id="rId50"/>
    <p:sldId id="445" r:id="rId51"/>
    <p:sldId id="286" r:id="rId52"/>
    <p:sldId id="598" r:id="rId53"/>
    <p:sldId id="483" r:id="rId54"/>
    <p:sldId id="600" r:id="rId55"/>
    <p:sldId id="602" r:id="rId56"/>
    <p:sldId id="487" r:id="rId57"/>
    <p:sldId id="648" r:id="rId58"/>
    <p:sldId id="662" r:id="rId59"/>
    <p:sldId id="644" r:id="rId60"/>
    <p:sldId id="556" r:id="rId61"/>
    <p:sldId id="509" r:id="rId62"/>
    <p:sldId id="515" r:id="rId63"/>
    <p:sldId id="520" r:id="rId64"/>
    <p:sldId id="620" r:id="rId65"/>
    <p:sldId id="672" r:id="rId66"/>
    <p:sldId id="673" r:id="rId67"/>
    <p:sldId id="665" r:id="rId68"/>
    <p:sldId id="534" r:id="rId69"/>
    <p:sldId id="531" r:id="rId70"/>
    <p:sldId id="645" r:id="rId71"/>
    <p:sldId id="543" r:id="rId72"/>
    <p:sldId id="545" r:id="rId73"/>
    <p:sldId id="546" r:id="rId74"/>
    <p:sldId id="66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683" autoAdjust="0"/>
  </p:normalViewPr>
  <p:slideViewPr>
    <p:cSldViewPr>
      <p:cViewPr>
        <p:scale>
          <a:sx n="70" d="100"/>
          <a:sy n="70" d="100"/>
        </p:scale>
        <p:origin x="-82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79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9D140A-17C2-4B80-A523-3308DBDDB7EF}" type="datetimeFigureOut">
              <a:rPr lang="en-US" smtClean="0"/>
              <a:pPr/>
              <a:t>2/28/2015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0B698-B76B-4EA8-9515-20BAED87FC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Genes</a:t>
            </a:r>
            <a:r>
              <a:rPr lang="en-US" baseline="0" dirty="0" smtClean="0"/>
              <a:t> </a:t>
            </a:r>
            <a:r>
              <a:rPr lang="en-US" baseline="0" dirty="0" err="1" smtClean="0"/>
              <a:t>mcc</a:t>
            </a:r>
            <a:r>
              <a:rPr lang="en-US" baseline="0" dirty="0" smtClean="0"/>
              <a:t> – </a:t>
            </a:r>
            <a:r>
              <a:rPr lang="en-US" baseline="0" dirty="0" err="1" smtClean="0"/>
              <a:t>mhc</a:t>
            </a:r>
            <a:r>
              <a:rPr lang="en-US" baseline="0" dirty="0" smtClean="0"/>
              <a:t>/</a:t>
            </a:r>
            <a:r>
              <a:rPr lang="en-US" baseline="0" dirty="0" err="1" smtClean="0"/>
              <a:t>mypc</a:t>
            </a:r>
            <a:endParaRPr lang="en-US" dirty="0"/>
          </a:p>
        </p:txBody>
      </p:sp>
      <p:sp>
        <p:nvSpPr>
          <p:cNvPr id="4" name="Slide Number Placeholder 3"/>
          <p:cNvSpPr>
            <a:spLocks noGrp="1"/>
          </p:cNvSpPr>
          <p:nvPr>
            <p:ph type="sldNum" sz="quarter" idx="10"/>
          </p:nvPr>
        </p:nvSpPr>
        <p:spPr/>
        <p:txBody>
          <a:bodyPr/>
          <a:lstStyle/>
          <a:p>
            <a:fld id="{1980B698-B76B-4EA8-9515-20BAED87FC11}"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900" dirty="0" smtClean="0"/>
              <a:t>Assessment of LV diastolic function in a patient with HCM with elevated LA pressure. Mitral inflow shows a restrictive inflow</a:t>
            </a:r>
          </a:p>
          <a:p>
            <a:r>
              <a:rPr lang="en-IN" sz="900" dirty="0" smtClean="0"/>
              <a:t>pattern (E velocity, 140 cm/sec). The arrow points to an L velocity in </a:t>
            </a:r>
            <a:r>
              <a:rPr lang="en-IN" sz="900" dirty="0" err="1" smtClean="0"/>
              <a:t>middiastole</a:t>
            </a:r>
            <a:r>
              <a:rPr lang="en-IN" sz="900" dirty="0" smtClean="0"/>
              <a:t>, which is observed in the presence of impaired relaxation</a:t>
            </a:r>
          </a:p>
          <a:p>
            <a:r>
              <a:rPr lang="en-IN" sz="900" dirty="0" smtClean="0"/>
              <a:t>and increased filling pressures. Lateral annular and </a:t>
            </a:r>
            <a:r>
              <a:rPr lang="en-IN" sz="900" dirty="0" err="1" smtClean="0"/>
              <a:t>septal</a:t>
            </a:r>
            <a:r>
              <a:rPr lang="en-IN" sz="900" dirty="0" smtClean="0"/>
              <a:t> annular tissue Doppler (TD) velocities (both e0 and a0) are markedly</a:t>
            </a:r>
          </a:p>
          <a:p>
            <a:r>
              <a:rPr lang="en-IN" sz="900" dirty="0" smtClean="0"/>
              <a:t>reduced consistent with severely impaired LV relaxation. The markedly increased E/e0 ratio is consistent with increased LA pressure &gt;</a:t>
            </a:r>
          </a:p>
          <a:p>
            <a:r>
              <a:rPr lang="en-IN" sz="900" dirty="0" smtClean="0"/>
              <a:t>20 mm Hg. The reduced mitral A velocity with its short deceleration time and the severely reduced a0 velocity are consistent with</a:t>
            </a:r>
          </a:p>
          <a:p>
            <a:r>
              <a:rPr lang="en-IN" sz="900" dirty="0" smtClean="0"/>
              <a:t>increased LV end-diastolic pressure.</a:t>
            </a:r>
          </a:p>
        </p:txBody>
      </p:sp>
      <p:sp>
        <p:nvSpPr>
          <p:cNvPr id="4" name="Slide Number Placeholder 3"/>
          <p:cNvSpPr>
            <a:spLocks noGrp="1"/>
          </p:cNvSpPr>
          <p:nvPr>
            <p:ph type="sldNum" sz="quarter" idx="5"/>
          </p:nvPr>
        </p:nvSpPr>
        <p:spPr/>
        <p:txBody>
          <a:bodyPr/>
          <a:lstStyle/>
          <a:p>
            <a:pPr>
              <a:defRPr/>
            </a:pPr>
            <a:fld id="{F297D1A8-CFCC-4BFC-9D81-10E701EB7DD3}" type="slidenum">
              <a:rPr lang="en-IN" smtClean="0"/>
              <a:pPr>
                <a:defRPr/>
              </a:pPr>
              <a:t>37</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Short axis view</a:t>
            </a:r>
            <a:endParaRPr lang="en-IN" smtClean="0"/>
          </a:p>
        </p:txBody>
      </p:sp>
      <p:sp>
        <p:nvSpPr>
          <p:cNvPr id="4" name="Slide Number Placeholder 3"/>
          <p:cNvSpPr>
            <a:spLocks noGrp="1"/>
          </p:cNvSpPr>
          <p:nvPr>
            <p:ph type="sldNum" sz="quarter" idx="5"/>
          </p:nvPr>
        </p:nvSpPr>
        <p:spPr/>
        <p:txBody>
          <a:bodyPr/>
          <a:lstStyle/>
          <a:p>
            <a:pPr>
              <a:defRPr/>
            </a:pPr>
            <a:fld id="{31AFD37E-E9AB-495C-8AF1-E6FAE781D61C}" type="slidenum">
              <a:rPr lang="en-IN" smtClean="0"/>
              <a:pPr>
                <a:defRPr/>
              </a:pPr>
              <a:t>39</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DEOMONSATRATING LGE</a:t>
            </a:r>
            <a:endParaRPr lang="en-IN" altLang="en-US" smtClean="0"/>
          </a:p>
        </p:txBody>
      </p:sp>
      <p:sp>
        <p:nvSpPr>
          <p:cNvPr id="4" name="Slide Number Placeholder 3"/>
          <p:cNvSpPr>
            <a:spLocks noGrp="1"/>
          </p:cNvSpPr>
          <p:nvPr>
            <p:ph type="sldNum" sz="quarter" idx="5"/>
          </p:nvPr>
        </p:nvSpPr>
        <p:spPr/>
        <p:txBody>
          <a:bodyPr/>
          <a:lstStyle/>
          <a:p>
            <a:pPr>
              <a:defRPr/>
            </a:pPr>
            <a:fld id="{C86FD4B7-3968-401E-B6D9-EDE46635A10C}" type="slidenum">
              <a:rPr lang="en-IN" smtClean="0"/>
              <a:pPr>
                <a:defRPr/>
              </a:pPr>
              <a:t>45</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PACEMAKER</a:t>
            </a:r>
            <a:endParaRPr lang="en-IN" smtClean="0"/>
          </a:p>
        </p:txBody>
      </p:sp>
      <p:sp>
        <p:nvSpPr>
          <p:cNvPr id="4" name="Slide Number Placeholder 3"/>
          <p:cNvSpPr>
            <a:spLocks noGrp="1"/>
          </p:cNvSpPr>
          <p:nvPr>
            <p:ph type="sldNum" sz="quarter" idx="5"/>
          </p:nvPr>
        </p:nvSpPr>
        <p:spPr/>
        <p:txBody>
          <a:bodyPr/>
          <a:lstStyle/>
          <a:p>
            <a:pPr>
              <a:defRPr/>
            </a:pPr>
            <a:fld id="{B95B41AC-5AD9-4F56-99BA-5A2E8037DCA9}" type="slidenum">
              <a:rPr lang="en-IN" smtClean="0"/>
              <a:pPr>
                <a:defRPr/>
              </a:pPr>
              <a:t>49</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SUDDEN DEATH</a:t>
            </a:r>
          </a:p>
          <a:p>
            <a:pPr eaLnBrk="1" hangingPunct="1">
              <a:spcBef>
                <a:spcPct val="0"/>
              </a:spcBef>
            </a:pPr>
            <a:r>
              <a:rPr lang="en-US" altLang="en-US" dirty="0" smtClean="0"/>
              <a:t>HEART FAILURE-DIASTOLIC-</a:t>
            </a:r>
            <a:r>
              <a:rPr lang="en-US" altLang="en-US" dirty="0" smtClean="0">
                <a:sym typeface="Wingdings" pitchFamily="2" charset="2"/>
              </a:rPr>
              <a:t>SYMTPOMS</a:t>
            </a:r>
          </a:p>
          <a:p>
            <a:pPr eaLnBrk="1" hangingPunct="1">
              <a:spcBef>
                <a:spcPct val="0"/>
              </a:spcBef>
            </a:pPr>
            <a:r>
              <a:rPr lang="en-US" altLang="en-US" dirty="0" smtClean="0">
                <a:sym typeface="Wingdings" pitchFamily="2" charset="2"/>
              </a:rPr>
              <a:t>END SATGE…</a:t>
            </a:r>
          </a:p>
          <a:p>
            <a:pPr eaLnBrk="1" hangingPunct="1">
              <a:spcBef>
                <a:spcPct val="0"/>
              </a:spcBef>
            </a:pPr>
            <a:r>
              <a:rPr lang="en-US" altLang="en-US" dirty="0" smtClean="0">
                <a:sym typeface="Wingdings" pitchFamily="2" charset="2"/>
              </a:rPr>
              <a:t>AF…20-30%</a:t>
            </a:r>
          </a:p>
          <a:p>
            <a:pPr eaLnBrk="1" hangingPunct="1">
              <a:spcBef>
                <a:spcPct val="0"/>
              </a:spcBef>
            </a:pPr>
            <a:r>
              <a:rPr lang="en-US" altLang="en-US" dirty="0" smtClean="0">
                <a:sym typeface="Wingdings" pitchFamily="2" charset="2"/>
              </a:rPr>
              <a:t>STABLE MOST…USUAL SYMPTOMS….&gt;.</a:t>
            </a:r>
          </a:p>
          <a:p>
            <a:pPr eaLnBrk="1" hangingPunct="1">
              <a:spcBef>
                <a:spcPct val="0"/>
              </a:spcBef>
            </a:pPr>
            <a:r>
              <a:rPr lang="en-US" altLang="en-US" dirty="0" smtClean="0">
                <a:sym typeface="Wingdings" pitchFamily="2" charset="2"/>
              </a:rPr>
              <a:t>CAN BE ALTERED BY A NUMBER OF THERPAEUTIC INETERVENTIONS WHICH IS THE SOLE PURPOSE OF ANY MANAGEMENT STRATEGY…</a:t>
            </a:r>
          </a:p>
          <a:p>
            <a:pPr eaLnBrk="1" hangingPunct="1">
              <a:spcBef>
                <a:spcPct val="0"/>
              </a:spcBef>
            </a:pPr>
            <a:r>
              <a:rPr lang="en-US" altLang="en-US" dirty="0" smtClean="0">
                <a:sym typeface="Wingdings" pitchFamily="2" charset="2"/>
              </a:rPr>
              <a:t>PROGNOSIS OF THE DISEASE…..</a:t>
            </a:r>
            <a:endParaRPr lang="en-IN" altLang="en-US" dirty="0" smtClean="0"/>
          </a:p>
        </p:txBody>
      </p:sp>
      <p:sp>
        <p:nvSpPr>
          <p:cNvPr id="5530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0E244B-DAC8-49F2-AC66-350C05234287}" type="slidenum">
              <a:rPr lang="en-IN" altLang="en-US" smtClean="0"/>
              <a:pPr fontAlgn="base">
                <a:spcBef>
                  <a:spcPct val="0"/>
                </a:spcBef>
                <a:spcAft>
                  <a:spcPct val="0"/>
                </a:spcAft>
                <a:defRPr/>
              </a:pPr>
              <a:t>50</a:t>
            </a:fld>
            <a:endParaRPr lang="en-I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THEN HOW DO WE MANAGE HYPOTENSION IN HOCM….</a:t>
            </a:r>
            <a:endParaRPr lang="en-IN" altLang="en-US" smtClean="0"/>
          </a:p>
        </p:txBody>
      </p:sp>
      <p:sp>
        <p:nvSpPr>
          <p:cNvPr id="4" name="Slide Number Placeholder 3"/>
          <p:cNvSpPr>
            <a:spLocks noGrp="1"/>
          </p:cNvSpPr>
          <p:nvPr>
            <p:ph type="sldNum" sz="quarter" idx="5"/>
          </p:nvPr>
        </p:nvSpPr>
        <p:spPr/>
        <p:txBody>
          <a:bodyPr/>
          <a:lstStyle/>
          <a:p>
            <a:pPr>
              <a:defRPr/>
            </a:pPr>
            <a:fld id="{56211CA4-E649-4408-A4EB-C825F9C920A8}" type="slidenum">
              <a:rPr lang="en-IN" smtClean="0"/>
              <a:pPr>
                <a:defRPr/>
              </a:pPr>
              <a:t>56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LVOTO MANAGEMENT</a:t>
            </a:r>
            <a:endParaRPr lang="en-US" dirty="0"/>
          </a:p>
        </p:txBody>
      </p:sp>
      <p:sp>
        <p:nvSpPr>
          <p:cNvPr id="4" name="Slide Number Placeholder 3"/>
          <p:cNvSpPr>
            <a:spLocks noGrp="1"/>
          </p:cNvSpPr>
          <p:nvPr>
            <p:ph type="sldNum" sz="quarter" idx="10"/>
          </p:nvPr>
        </p:nvSpPr>
        <p:spPr/>
        <p:txBody>
          <a:bodyPr/>
          <a:lstStyle/>
          <a:p>
            <a:fld id="{1980B698-B76B-4EA8-9515-20BAED87FC11}" type="slidenum">
              <a:rPr lang="en-US" smtClean="0"/>
              <a:pPr/>
              <a:t>58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IN" altLang="en-US" smtClean="0"/>
              <a:t>The target septal branch may occasionally</a:t>
            </a:r>
          </a:p>
          <a:p>
            <a:pPr eaLnBrk="1" hangingPunct="1"/>
            <a:r>
              <a:rPr lang="en-IN" altLang="en-US" smtClean="0"/>
              <a:t>originate from the left main coronary artery, an intermediate</a:t>
            </a:r>
          </a:p>
          <a:p>
            <a:pPr eaLnBrk="1" hangingPunct="1"/>
            <a:r>
              <a:rPr lang="en-IN" altLang="en-US" smtClean="0"/>
              <a:t>or diagonal branch or the posterior descending coronary</a:t>
            </a:r>
          </a:p>
          <a:p>
            <a:pPr eaLnBrk="1" hangingPunct="1"/>
            <a:r>
              <a:rPr lang="en-IN" altLang="en-US" smtClean="0"/>
              <a:t>artery.</a:t>
            </a:r>
          </a:p>
        </p:txBody>
      </p:sp>
      <p:sp>
        <p:nvSpPr>
          <p:cNvPr id="4" name="Slide Number Placeholder 3"/>
          <p:cNvSpPr>
            <a:spLocks noGrp="1"/>
          </p:cNvSpPr>
          <p:nvPr>
            <p:ph type="sldNum" sz="quarter" idx="5"/>
          </p:nvPr>
        </p:nvSpPr>
        <p:spPr/>
        <p:txBody>
          <a:bodyPr/>
          <a:lstStyle/>
          <a:p>
            <a:pPr>
              <a:defRPr/>
            </a:pPr>
            <a:fld id="{741C1A15-BC32-46CB-9662-7B25D6B666D5}" type="slidenum">
              <a:rPr lang="en-IN" smtClean="0"/>
              <a:pPr>
                <a:defRPr/>
              </a:pPr>
              <a:t>61</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D4DDF31-9A17-452F-8119-9BC271FB299E}" type="slidenum">
              <a:rPr lang="en-US" smtClean="0">
                <a:latin typeface="Arial" pitchFamily="34" charset="0"/>
              </a:rPr>
              <a:pPr/>
              <a:t>65</a:t>
            </a:fld>
            <a:endParaRPr lang="en-US"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latin typeface="Arial" pitchFamily="34" charset="0"/>
              </a:rPr>
              <a:t>Decreased projection of basal septum into the LVOT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1FD83DA-7B5D-4E10-B056-0DE987F3590D}" type="slidenum">
              <a:rPr lang="en-US" smtClean="0">
                <a:latin typeface="Arial" pitchFamily="34" charset="0"/>
              </a:rPr>
              <a:pPr/>
              <a:t>66</a:t>
            </a:fld>
            <a:endParaRPr lang="en-US"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930FCD7-5DD9-49A0-AFC5-BCA17C690D7E}" type="slidenum">
              <a:rPr lang="en-US" smtClean="0">
                <a:latin typeface="Arial" pitchFamily="34" charset="0"/>
              </a:rPr>
              <a:pPr/>
              <a:t>13</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N" altLang="en-US" dirty="0" smtClean="0"/>
          </a:p>
        </p:txBody>
      </p:sp>
      <p:sp>
        <p:nvSpPr>
          <p:cNvPr id="4" name="Slide Number Placeholder 3"/>
          <p:cNvSpPr>
            <a:spLocks noGrp="1"/>
          </p:cNvSpPr>
          <p:nvPr>
            <p:ph type="sldNum" sz="quarter" idx="5"/>
          </p:nvPr>
        </p:nvSpPr>
        <p:spPr/>
        <p:txBody>
          <a:bodyPr/>
          <a:lstStyle/>
          <a:p>
            <a:pPr>
              <a:defRPr/>
            </a:pPr>
            <a:fld id="{90E1D1A1-4770-49A1-A439-A8EDF27AEDAC}" type="slidenum">
              <a:rPr lang="en-IN" smtClean="0"/>
              <a:pPr>
                <a:defRPr/>
              </a:pPr>
              <a:t>69</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Examples like golf, bowling,brisk walking…   Well defined in acc 2011 guifddlines on what sports are permitted and a=what not…</a:t>
            </a:r>
            <a:endParaRPr lang="en-IN" altLang="en-US" smtClean="0"/>
          </a:p>
        </p:txBody>
      </p:sp>
      <p:sp>
        <p:nvSpPr>
          <p:cNvPr id="4" name="Slide Number Placeholder 3"/>
          <p:cNvSpPr>
            <a:spLocks noGrp="1"/>
          </p:cNvSpPr>
          <p:nvPr>
            <p:ph type="sldNum" sz="quarter" idx="5"/>
          </p:nvPr>
        </p:nvSpPr>
        <p:spPr/>
        <p:txBody>
          <a:bodyPr/>
          <a:lstStyle/>
          <a:p>
            <a:pPr>
              <a:defRPr/>
            </a:pPr>
            <a:fld id="{64E70DD3-23D8-4BD4-88A3-63F483DE2288}" type="slidenum">
              <a:rPr lang="en-IN" smtClean="0"/>
              <a:pPr>
                <a:defRPr/>
              </a:pPr>
              <a:t>72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DDB3F6B-6F1C-41CA-B03F-FC8A20EF0840}" type="slidenum">
              <a:rPr lang="en-US" smtClean="0">
                <a:latin typeface="Arial" pitchFamily="34" charset="0"/>
              </a:rPr>
              <a:pPr/>
              <a:t>15</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00E895A-1A52-41CB-B781-8AFD9DAD4067}" type="slidenum">
              <a:rPr lang="en-US" smtClean="0">
                <a:latin typeface="Arial" pitchFamily="34" charset="0"/>
              </a:rPr>
              <a:pPr/>
              <a:t>16</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E827248-D5AA-49A7-89DF-3F22D8533ABF}" type="slidenum">
              <a:rPr lang="en-US" smtClean="0">
                <a:latin typeface="Arial" pitchFamily="34" charset="0"/>
              </a:rPr>
              <a:pPr/>
              <a:t>19</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latin typeface="Arial" pitchFamily="34" charset="0"/>
            </a:endParaRPr>
          </a:p>
        </p:txBody>
      </p:sp>
      <p:sp>
        <p:nvSpPr>
          <p:cNvPr id="98308" name="Slide Number Placeholder 3"/>
          <p:cNvSpPr>
            <a:spLocks noGrp="1"/>
          </p:cNvSpPr>
          <p:nvPr>
            <p:ph type="sldNum" sz="quarter" idx="5"/>
          </p:nvPr>
        </p:nvSpPr>
        <p:spPr>
          <a:noFill/>
        </p:spPr>
        <p:txBody>
          <a:bodyPr/>
          <a:lstStyle/>
          <a:p>
            <a:fld id="{7F335542-F9EB-4043-BCA6-B6DA14B91C1E}"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C66AAF2-F3AF-47A3-AE33-36A06DA01438}" type="slidenum">
              <a:rPr lang="en-US" smtClean="0">
                <a:latin typeface="Arial" pitchFamily="34" charset="0"/>
              </a:rPr>
              <a:pPr/>
              <a:t>25</a:t>
            </a:fld>
            <a:endParaRPr lang="en-US"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latin typeface="Arial" pitchFamily="34" charset="0"/>
              </a:rPr>
              <a:t>Long-term athletic training can produce “athlete’s heart” = increased LV diastolic cavity dimensions/wall thickness/mass.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56324"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C69FFD-B54D-4053-BE7A-8EB50B721B68}" type="slidenum">
              <a:rPr lang="en-IN" altLang="en-US" smtClean="0"/>
              <a:pPr fontAlgn="base">
                <a:spcBef>
                  <a:spcPct val="0"/>
                </a:spcBef>
                <a:spcAft>
                  <a:spcPct val="0"/>
                </a:spcAft>
                <a:defRPr/>
              </a:pPr>
              <a:t>27</a:t>
            </a:fld>
            <a:endParaRPr lang="en-I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Grading 10.. 30 % time</a:t>
            </a:r>
            <a:endParaRPr lang="en-US" dirty="0"/>
          </a:p>
        </p:txBody>
      </p:sp>
      <p:sp>
        <p:nvSpPr>
          <p:cNvPr id="4" name="Slide Number Placeholder 3"/>
          <p:cNvSpPr>
            <a:spLocks noGrp="1"/>
          </p:cNvSpPr>
          <p:nvPr>
            <p:ph type="sldNum" sz="quarter" idx="10"/>
          </p:nvPr>
        </p:nvSpPr>
        <p:spPr/>
        <p:txBody>
          <a:bodyPr/>
          <a:lstStyle/>
          <a:p>
            <a:fld id="{1980B698-B76B-4EA8-9515-20BAED87FC11}"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6EE706-5BFF-4A65-AA24-0A6E269BF6B0}"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EE706-5BFF-4A65-AA24-0A6E269BF6B0}"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EE706-5BFF-4A65-AA24-0A6E269BF6B0}"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EE706-5BFF-4A65-AA24-0A6E269BF6B0}"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EE706-5BFF-4A65-AA24-0A6E269BF6B0}" type="datetimeFigureOut">
              <a:rPr lang="en-US" smtClean="0"/>
              <a:pPr/>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6EE706-5BFF-4A65-AA24-0A6E269BF6B0}"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6EE706-5BFF-4A65-AA24-0A6E269BF6B0}" type="datetimeFigureOut">
              <a:rPr lang="en-US" smtClean="0"/>
              <a:pPr/>
              <a:t>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EE706-5BFF-4A65-AA24-0A6E269BF6B0}" type="datetimeFigureOut">
              <a:rPr lang="en-US" smtClean="0"/>
              <a:pPr/>
              <a:t>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EE706-5BFF-4A65-AA24-0A6E269BF6B0}" type="datetimeFigureOut">
              <a:rPr lang="en-US" smtClean="0"/>
              <a:pPr/>
              <a:t>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EE706-5BFF-4A65-AA24-0A6E269BF6B0}"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EE706-5BFF-4A65-AA24-0A6E269BF6B0}" type="datetimeFigureOut">
              <a:rPr lang="en-US" smtClean="0"/>
              <a:pPr/>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C3624-795C-4A25-902D-6BDD01DFD7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EE706-5BFF-4A65-AA24-0A6E269BF6B0}" type="datetimeFigureOut">
              <a:rPr lang="en-US" smtClean="0"/>
              <a:pPr/>
              <a:t>2/28/2015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C3624-795C-4A25-902D-6BDD01DFD7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term=Adabag%20AS%5bAuthor%5d&amp;cauthor=true&amp;cauthor_uid=15734613"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ncbi.nlm.nih.gov/pubm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irc.ahajournals.org.ezp-prod1.hul.harvard.edu/content/vol91/issue5/images/large/hc0551443002.jpe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E:\HCM\HOC3.avi" TargetMode="Externa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E:\HCM\Cardiac%20MRI%20-%20Severe%20hypertrophic%20obstructive%20cardiomyopathy%20-%20YouTube.mp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lumMod val="60000"/>
                    <a:lumOff val="40000"/>
                  </a:schemeClr>
                </a:solidFill>
              </a:rPr>
              <a:t>Hypertrophic </a:t>
            </a:r>
            <a:r>
              <a:rPr lang="en-US" b="1" dirty="0" err="1" smtClean="0">
                <a:solidFill>
                  <a:schemeClr val="tx2">
                    <a:lumMod val="60000"/>
                    <a:lumOff val="40000"/>
                  </a:schemeClr>
                </a:solidFill>
              </a:rPr>
              <a:t>cardiomyopathy</a:t>
            </a:r>
            <a:endParaRPr lang="en-US" dirty="0"/>
          </a:p>
        </p:txBody>
      </p:sp>
      <p:sp>
        <p:nvSpPr>
          <p:cNvPr id="3" name="Subtitle 2"/>
          <p:cNvSpPr>
            <a:spLocks noGrp="1"/>
          </p:cNvSpPr>
          <p:nvPr>
            <p:ph type="subTitle" idx="1"/>
          </p:nvPr>
        </p:nvSpPr>
        <p:spPr/>
        <p:txBody>
          <a:bodyPr/>
          <a:lstStyle/>
          <a:p>
            <a:pPr algn="r"/>
            <a:r>
              <a:rPr lang="en-US" dirty="0" err="1" smtClean="0"/>
              <a:t>Sreejith</a:t>
            </a:r>
            <a:r>
              <a:rPr lang="en-US" dirty="0" smtClean="0"/>
              <a:t> V</a:t>
            </a:r>
          </a:p>
          <a:p>
            <a:pPr algn="r"/>
            <a:r>
              <a:rPr lang="en-US" dirty="0" smtClean="0"/>
              <a:t>Senior Resident </a:t>
            </a:r>
          </a:p>
          <a:p>
            <a:pPr algn="r"/>
            <a:r>
              <a:rPr lang="en-US" dirty="0" smtClean="0"/>
              <a:t>Cardiology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638800"/>
          </a:xfrm>
        </p:spPr>
        <p:txBody>
          <a:bodyPr>
            <a:normAutofit/>
          </a:bodyPr>
          <a:lstStyle/>
          <a:p>
            <a:pPr algn="just">
              <a:defRPr/>
            </a:pPr>
            <a:r>
              <a:rPr lang="en-US" sz="2800" dirty="0" smtClean="0"/>
              <a:t>Produced by SAM of mitral valve</a:t>
            </a:r>
            <a:endParaRPr lang="en-GB" sz="2800" dirty="0" smtClean="0"/>
          </a:p>
          <a:p>
            <a:pPr algn="just">
              <a:defRPr/>
            </a:pPr>
            <a:r>
              <a:rPr lang="en-GB" sz="2800" dirty="0" smtClean="0"/>
              <a:t>Explanations for the SAM of the mitral valve </a:t>
            </a:r>
          </a:p>
          <a:p>
            <a:pPr marL="514350" indent="-514350" algn="just">
              <a:buFont typeface="+mj-lt"/>
              <a:buAutoNum type="arabicPeriod"/>
              <a:defRPr/>
            </a:pPr>
            <a:r>
              <a:rPr lang="en-GB" sz="2800" dirty="0" smtClean="0"/>
              <a:t>Mitral valve is drawn toward the septum because of the lower pressure that occurs as blood is ejected at high velocity through a narrowed outflow tract (</a:t>
            </a:r>
            <a:r>
              <a:rPr lang="en-GB" sz="2800" dirty="0" err="1" smtClean="0"/>
              <a:t>Venturi</a:t>
            </a:r>
            <a:r>
              <a:rPr lang="en-GB" sz="2800" dirty="0" smtClean="0"/>
              <a:t> effect)</a:t>
            </a:r>
          </a:p>
          <a:p>
            <a:pPr marL="514350" indent="-514350" algn="just">
              <a:buFont typeface="+mj-lt"/>
              <a:buAutoNum type="arabicPeriod"/>
              <a:defRPr/>
            </a:pPr>
            <a:r>
              <a:rPr lang="en-GB" sz="2800" dirty="0" smtClean="0"/>
              <a:t>Mitral valve is pulled against the septum by contraction of the papillary muscles, which occurs because of the valve's abnormal location and septal hypertrophy altering the orientation of the papillary muscles</a:t>
            </a:r>
          </a:p>
          <a:p>
            <a:pPr marL="514350" indent="-514350" algn="just">
              <a:buFont typeface="+mj-lt"/>
              <a:buAutoNum type="arabicPeriod"/>
              <a:defRPr/>
            </a:pPr>
            <a:r>
              <a:rPr lang="en-US" sz="2800" dirty="0" smtClean="0"/>
              <a:t>H</a:t>
            </a:r>
            <a:r>
              <a:rPr lang="en-US" sz="2800" dirty="0" smtClean="0"/>
              <a:t>ydrodynamic </a:t>
            </a:r>
            <a:r>
              <a:rPr lang="en-US" sz="2800" dirty="0" smtClean="0"/>
              <a:t>“drag” or the “pushing” force of flow</a:t>
            </a:r>
            <a:endParaRPr lang="en-GB" sz="2800" dirty="0" smtClean="0"/>
          </a:p>
        </p:txBody>
      </p:sp>
      <p:sp>
        <p:nvSpPr>
          <p:cNvPr id="4" name="Rectangle 2"/>
          <p:cNvSpPr txBox="1">
            <a:spLocks noRot="1" noChangeArrowheads="1"/>
          </p:cNvSpPr>
          <p:nvPr/>
        </p:nvSpPr>
        <p:spPr bwMode="auto">
          <a:xfrm>
            <a:off x="0" y="0"/>
            <a:ext cx="9144000" cy="609600"/>
          </a:xfrm>
          <a:prstGeom prst="rect">
            <a:avLst/>
          </a:prstGeom>
          <a:noFill/>
          <a:ln w="9525">
            <a:noFill/>
            <a:miter lim="800000"/>
            <a:headEnd/>
            <a:tailEnd/>
          </a:ln>
          <a:effectLst/>
        </p:spPr>
        <p:txBody>
          <a:bodyPr anchor="ctr"/>
          <a:lstStyle/>
          <a:p>
            <a:pPr algn="ctr" eaLnBrk="1" hangingPunct="1">
              <a:defRPr/>
            </a:pPr>
            <a:r>
              <a:rPr lang="en-US" sz="3600" i="0" kern="0" dirty="0" smtClean="0">
                <a:effectLst>
                  <a:outerShdw blurRad="38100" dist="38100" dir="2700000" algn="tl">
                    <a:srgbClr val="000000"/>
                  </a:outerShdw>
                </a:effectLst>
                <a:latin typeface="Times New Roman" pitchFamily="18" charset="0"/>
                <a:ea typeface="+mj-ea"/>
                <a:cs typeface="Times New Roman" pitchFamily="18" charset="0"/>
              </a:rPr>
              <a:t>LV OUTFLOW OBSTRUCTION</a:t>
            </a:r>
            <a:endParaRPr lang="en-US" sz="3600" i="0" kern="0" dirty="0">
              <a:effectLst>
                <a:outerShdw blurRad="38100" dist="38100" dir="2700000" algn="tl">
                  <a:srgbClr val="000000"/>
                </a:outerShdw>
              </a:effectLst>
              <a:latin typeface="Times New Roman" pitchFamily="18" charset="0"/>
              <a:ea typeface="+mj-ea"/>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3200" b="1" dirty="0" smtClean="0"/>
              <a:t>DYNAMIC OBSTRUCTION  </a:t>
            </a:r>
            <a:r>
              <a:rPr lang="en-US" sz="3200" b="1" dirty="0" smtClean="0"/>
              <a:t>IS  WORSENED  </a:t>
            </a:r>
            <a:r>
              <a:rPr lang="en-US" sz="3200" b="1" dirty="0" smtClean="0"/>
              <a:t>BY</a:t>
            </a:r>
            <a:endParaRPr lang="en-US" sz="3200" b="1" dirty="0"/>
          </a:p>
        </p:txBody>
      </p:sp>
      <p:sp>
        <p:nvSpPr>
          <p:cNvPr id="3" name="Content Placeholder 2"/>
          <p:cNvSpPr>
            <a:spLocks noGrp="1"/>
          </p:cNvSpPr>
          <p:nvPr>
            <p:ph sz="quarter" idx="2"/>
          </p:nvPr>
        </p:nvSpPr>
        <p:spPr>
          <a:xfrm>
            <a:off x="304800" y="1600200"/>
            <a:ext cx="7848600" cy="4703763"/>
          </a:xfrm>
        </p:spPr>
        <p:txBody>
          <a:bodyPr>
            <a:noAutofit/>
          </a:bodyPr>
          <a:lstStyle/>
          <a:p>
            <a:r>
              <a:rPr lang="en-US" dirty="0" smtClean="0"/>
              <a:t>Increase in contractility</a:t>
            </a:r>
          </a:p>
          <a:p>
            <a:pPr>
              <a:buNone/>
            </a:pPr>
            <a:r>
              <a:rPr lang="en-US" dirty="0" smtClean="0"/>
              <a:t>          VPC</a:t>
            </a:r>
          </a:p>
          <a:p>
            <a:pPr>
              <a:buNone/>
            </a:pPr>
            <a:r>
              <a:rPr lang="en-US" dirty="0" smtClean="0"/>
              <a:t>          </a:t>
            </a:r>
            <a:r>
              <a:rPr lang="en-US" dirty="0" err="1" smtClean="0"/>
              <a:t>Dobutamine,Isoproterenol</a:t>
            </a:r>
            <a:endParaRPr lang="en-US" dirty="0" smtClean="0"/>
          </a:p>
          <a:p>
            <a:pPr>
              <a:buNone/>
            </a:pPr>
            <a:r>
              <a:rPr lang="en-US" dirty="0" smtClean="0"/>
              <a:t>          Exercise</a:t>
            </a:r>
          </a:p>
          <a:p>
            <a:r>
              <a:rPr lang="en-US" dirty="0" smtClean="0"/>
              <a:t>Decrease in </a:t>
            </a:r>
            <a:r>
              <a:rPr lang="en-US" dirty="0" err="1" smtClean="0"/>
              <a:t>afterload</a:t>
            </a:r>
            <a:r>
              <a:rPr lang="en-US" dirty="0" smtClean="0"/>
              <a:t>/volume</a:t>
            </a:r>
          </a:p>
          <a:p>
            <a:pPr>
              <a:buNone/>
            </a:pPr>
            <a:r>
              <a:rPr lang="en-US" dirty="0" smtClean="0"/>
              <a:t>        </a:t>
            </a:r>
            <a:r>
              <a:rPr lang="en-US" dirty="0" err="1" smtClean="0"/>
              <a:t>Valsalva</a:t>
            </a:r>
            <a:r>
              <a:rPr lang="en-US" dirty="0" smtClean="0"/>
              <a:t> maneuver</a:t>
            </a:r>
          </a:p>
          <a:p>
            <a:pPr>
              <a:buNone/>
            </a:pPr>
            <a:r>
              <a:rPr lang="en-US" dirty="0" smtClean="0"/>
              <a:t>	   Standing</a:t>
            </a:r>
          </a:p>
          <a:p>
            <a:pPr>
              <a:buNone/>
            </a:pPr>
            <a:r>
              <a:rPr lang="en-US" dirty="0" smtClean="0"/>
              <a:t>        Nitroglycerine/</a:t>
            </a:r>
            <a:r>
              <a:rPr lang="en-US" dirty="0" err="1" smtClean="0"/>
              <a:t>amylnitrite</a:t>
            </a:r>
            <a:r>
              <a:rPr lang="en-US" dirty="0" smtClean="0"/>
              <a:t>  inhalation</a:t>
            </a:r>
          </a:p>
          <a:p>
            <a:pPr>
              <a:buNone/>
            </a:pPr>
            <a:r>
              <a:rPr lang="en-US" dirty="0" smtClean="0"/>
              <a:t>        Blood loss</a:t>
            </a:r>
          </a:p>
          <a:p>
            <a:pPr>
              <a:buNone/>
            </a:pPr>
            <a:r>
              <a:rPr lang="en-US" dirty="0" smtClean="0"/>
              <a:t>        Dehydration</a:t>
            </a:r>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DEFINITIONS OF DYNAMIC LEFT VENTRICULAR OUTFLOW TRACT OBSTRUCTION</a:t>
            </a:r>
            <a:endParaRPr lang="en-US" sz="3200" b="1" i="1" dirty="0"/>
          </a:p>
        </p:txBody>
      </p:sp>
      <p:graphicFrame>
        <p:nvGraphicFramePr>
          <p:cNvPr id="4" name="Content Placeholder 3"/>
          <p:cNvGraphicFramePr>
            <a:graphicFrameLocks noGrp="1"/>
          </p:cNvGraphicFramePr>
          <p:nvPr>
            <p:ph idx="1"/>
          </p:nvPr>
        </p:nvGraphicFramePr>
        <p:xfrm>
          <a:off x="457200" y="1752600"/>
          <a:ext cx="8153400" cy="4572000"/>
        </p:xfrm>
        <a:graphic>
          <a:graphicData uri="http://schemas.openxmlformats.org/drawingml/2006/table">
            <a:tbl>
              <a:tblPr firstRow="1" bandRow="1">
                <a:tableStyleId>{073A0DAA-6AF3-43AB-8588-CEC1D06C72B9}</a:tableStyleId>
              </a:tblPr>
              <a:tblGrid>
                <a:gridCol w="2717800"/>
                <a:gridCol w="2717800"/>
                <a:gridCol w="2717800"/>
              </a:tblGrid>
              <a:tr h="762000">
                <a:tc>
                  <a:txBody>
                    <a:bodyPr/>
                    <a:lstStyle/>
                    <a:p>
                      <a:r>
                        <a:rPr lang="en-US" dirty="0" smtClean="0"/>
                        <a:t>Hemodynamic</a:t>
                      </a:r>
                      <a:r>
                        <a:rPr lang="en-US" baseline="0" dirty="0" smtClean="0"/>
                        <a:t> state</a:t>
                      </a:r>
                      <a:endParaRPr lang="en-US" dirty="0"/>
                    </a:p>
                  </a:txBody>
                  <a:tcPr/>
                </a:tc>
                <a:tc>
                  <a:txBody>
                    <a:bodyPr/>
                    <a:lstStyle/>
                    <a:p>
                      <a:r>
                        <a:rPr lang="en-US" dirty="0" smtClean="0"/>
                        <a:t>Conditions</a:t>
                      </a:r>
                      <a:endParaRPr lang="en-US" dirty="0"/>
                    </a:p>
                  </a:txBody>
                  <a:tcPr/>
                </a:tc>
                <a:tc>
                  <a:txBody>
                    <a:bodyPr/>
                    <a:lstStyle/>
                    <a:p>
                      <a:r>
                        <a:rPr lang="en-US" dirty="0" smtClean="0"/>
                        <a:t>Outflow gradient</a:t>
                      </a:r>
                      <a:endParaRPr lang="en-US" dirty="0"/>
                    </a:p>
                  </a:txBody>
                  <a:tcPr/>
                </a:tc>
              </a:tr>
              <a:tr h="762000">
                <a:tc>
                  <a:txBody>
                    <a:bodyPr/>
                    <a:lstStyle/>
                    <a:p>
                      <a:r>
                        <a:rPr lang="en-US" dirty="0" smtClean="0"/>
                        <a:t>Basal </a:t>
                      </a:r>
                      <a:r>
                        <a:rPr lang="en-US" dirty="0" smtClean="0"/>
                        <a:t>obstruction</a:t>
                      </a:r>
                      <a:endParaRPr lang="en-US" dirty="0"/>
                    </a:p>
                  </a:txBody>
                  <a:tcPr/>
                </a:tc>
                <a:tc>
                  <a:txBody>
                    <a:bodyPr/>
                    <a:lstStyle/>
                    <a:p>
                      <a:r>
                        <a:rPr lang="en-US" dirty="0" smtClean="0"/>
                        <a:t>Rest</a:t>
                      </a:r>
                      <a:endParaRPr lang="en-US" dirty="0"/>
                    </a:p>
                  </a:txBody>
                  <a:tcPr/>
                </a:tc>
                <a:tc>
                  <a:txBody>
                    <a:bodyPr/>
                    <a:lstStyle/>
                    <a:p>
                      <a:r>
                        <a:rPr lang="en-US" dirty="0" smtClean="0"/>
                        <a:t>&gt;30mmHg</a:t>
                      </a:r>
                      <a:endParaRPr lang="en-US" dirty="0"/>
                    </a:p>
                  </a:txBody>
                  <a:tcPr/>
                </a:tc>
              </a:tr>
              <a:tr h="762000">
                <a:tc>
                  <a:txBody>
                    <a:bodyPr/>
                    <a:lstStyle/>
                    <a:p>
                      <a:r>
                        <a:rPr lang="en-US" dirty="0" smtClean="0"/>
                        <a:t>Non obstructive</a:t>
                      </a:r>
                      <a:endParaRPr lang="en-US" dirty="0"/>
                    </a:p>
                  </a:txBody>
                  <a:tcPr/>
                </a:tc>
                <a:tc>
                  <a:txBody>
                    <a:bodyPr/>
                    <a:lstStyle/>
                    <a:p>
                      <a:r>
                        <a:rPr lang="en-US" dirty="0" smtClean="0"/>
                        <a:t>Rest</a:t>
                      </a:r>
                      <a:endParaRPr lang="en-US" dirty="0"/>
                    </a:p>
                  </a:txBody>
                  <a:tcPr/>
                </a:tc>
                <a:tc>
                  <a:txBody>
                    <a:bodyPr/>
                    <a:lstStyle/>
                    <a:p>
                      <a:r>
                        <a:rPr lang="en-US" dirty="0" smtClean="0"/>
                        <a:t>&lt;30mmHg</a:t>
                      </a:r>
                      <a:endParaRPr lang="en-US" dirty="0"/>
                    </a:p>
                  </a:txBody>
                  <a:tcPr/>
                </a:tc>
              </a:tr>
              <a:tr h="762000">
                <a:tc>
                  <a:txBody>
                    <a:bodyPr/>
                    <a:lstStyle/>
                    <a:p>
                      <a:endParaRPr lang="en-US"/>
                    </a:p>
                  </a:txBody>
                  <a:tcPr/>
                </a:tc>
                <a:tc>
                  <a:txBody>
                    <a:bodyPr/>
                    <a:lstStyle/>
                    <a:p>
                      <a:r>
                        <a:rPr lang="en-US" dirty="0" smtClean="0"/>
                        <a:t>Physiologically</a:t>
                      </a:r>
                      <a:r>
                        <a:rPr lang="en-US" baseline="0" dirty="0" smtClean="0"/>
                        <a:t> provoked</a:t>
                      </a:r>
                      <a:endParaRPr lang="en-US" dirty="0"/>
                    </a:p>
                  </a:txBody>
                  <a:tcPr/>
                </a:tc>
                <a:tc>
                  <a:txBody>
                    <a:bodyPr/>
                    <a:lstStyle/>
                    <a:p>
                      <a:r>
                        <a:rPr lang="en-US" dirty="0" smtClean="0"/>
                        <a:t>&lt;30mmHg</a:t>
                      </a:r>
                      <a:endParaRPr lang="en-US" dirty="0"/>
                    </a:p>
                  </a:txBody>
                  <a:tcPr/>
                </a:tc>
              </a:tr>
              <a:tr h="762000">
                <a:tc>
                  <a:txBody>
                    <a:bodyPr/>
                    <a:lstStyle/>
                    <a:p>
                      <a:r>
                        <a:rPr lang="en-US" dirty="0" smtClean="0"/>
                        <a:t>Dynamic</a:t>
                      </a:r>
                      <a:r>
                        <a:rPr lang="en-US" baseline="0" dirty="0" smtClean="0"/>
                        <a:t> </a:t>
                      </a:r>
                      <a:r>
                        <a:rPr lang="en-US" dirty="0" smtClean="0"/>
                        <a:t>obstruction</a:t>
                      </a:r>
                      <a:endParaRPr lang="en-US" dirty="0"/>
                    </a:p>
                  </a:txBody>
                  <a:tcPr/>
                </a:tc>
                <a:tc>
                  <a:txBody>
                    <a:bodyPr/>
                    <a:lstStyle/>
                    <a:p>
                      <a:r>
                        <a:rPr lang="en-US" dirty="0" smtClean="0"/>
                        <a:t>Rest</a:t>
                      </a:r>
                      <a:endParaRPr lang="en-US" dirty="0"/>
                    </a:p>
                  </a:txBody>
                  <a:tcPr/>
                </a:tc>
                <a:tc>
                  <a:txBody>
                    <a:bodyPr/>
                    <a:lstStyle/>
                    <a:p>
                      <a:r>
                        <a:rPr lang="en-US" dirty="0" smtClean="0"/>
                        <a:t>&lt;30mmHg</a:t>
                      </a:r>
                      <a:endParaRPr lang="en-US" dirty="0"/>
                    </a:p>
                  </a:txBody>
                  <a:tcPr/>
                </a:tc>
              </a:tr>
              <a:tr h="762000">
                <a:tc>
                  <a:txBody>
                    <a:bodyPr/>
                    <a:lstStyle/>
                    <a:p>
                      <a:endParaRPr lang="en-US"/>
                    </a:p>
                  </a:txBody>
                  <a:tcPr/>
                </a:tc>
                <a:tc>
                  <a:txBody>
                    <a:bodyPr/>
                    <a:lstStyle/>
                    <a:p>
                      <a:r>
                        <a:rPr lang="en-US" dirty="0" smtClean="0"/>
                        <a:t>Physiologically provoked</a:t>
                      </a:r>
                      <a:endParaRPr lang="en-US" dirty="0"/>
                    </a:p>
                  </a:txBody>
                  <a:tcPr/>
                </a:tc>
                <a:tc>
                  <a:txBody>
                    <a:bodyPr/>
                    <a:lstStyle/>
                    <a:p>
                      <a:r>
                        <a:rPr lang="en-US" dirty="0" smtClean="0"/>
                        <a:t>&gt;30mmHg</a:t>
                      </a:r>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f4-u1"/>
          <p:cNvPicPr>
            <a:picLocks noChangeAspect="1" noChangeArrowheads="1"/>
          </p:cNvPicPr>
          <p:nvPr/>
        </p:nvPicPr>
        <p:blipFill>
          <a:blip r:embed="rId3"/>
          <a:srcRect/>
          <a:stretch>
            <a:fillRect/>
          </a:stretch>
        </p:blipFill>
        <p:spPr bwMode="auto">
          <a:xfrm>
            <a:off x="1600200" y="990600"/>
            <a:ext cx="6019800" cy="4756150"/>
          </a:xfrm>
          <a:prstGeom prst="rect">
            <a:avLst/>
          </a:prstGeom>
          <a:noFill/>
          <a:ln w="9525">
            <a:noFill/>
            <a:miter lim="800000"/>
            <a:headEnd/>
            <a:tailEnd/>
          </a:ln>
        </p:spPr>
      </p:pic>
      <p:sp>
        <p:nvSpPr>
          <p:cNvPr id="16387" name="Text Box 6"/>
          <p:cNvSpPr txBox="1">
            <a:spLocks noChangeArrowheads="1"/>
          </p:cNvSpPr>
          <p:nvPr/>
        </p:nvSpPr>
        <p:spPr bwMode="auto">
          <a:xfrm>
            <a:off x="365125" y="6450013"/>
            <a:ext cx="7331075" cy="366712"/>
          </a:xfrm>
          <a:prstGeom prst="rect">
            <a:avLst/>
          </a:prstGeom>
          <a:noFill/>
          <a:ln w="9525">
            <a:noFill/>
            <a:miter lim="800000"/>
            <a:headEnd/>
            <a:tailEnd/>
          </a:ln>
        </p:spPr>
        <p:txBody>
          <a:bodyPr>
            <a:spAutoFit/>
          </a:bodyPr>
          <a:lstStyle/>
          <a:p>
            <a:endParaRPr lang="en-US" i="0"/>
          </a:p>
        </p:txBody>
      </p:sp>
      <p:sp>
        <p:nvSpPr>
          <p:cNvPr id="16388" name="Text Box 7"/>
          <p:cNvSpPr txBox="1">
            <a:spLocks noChangeArrowheads="1"/>
          </p:cNvSpPr>
          <p:nvPr/>
        </p:nvSpPr>
        <p:spPr bwMode="auto">
          <a:xfrm>
            <a:off x="2952750" y="6491288"/>
            <a:ext cx="3829050" cy="366712"/>
          </a:xfrm>
          <a:prstGeom prst="rect">
            <a:avLst/>
          </a:prstGeom>
          <a:noFill/>
          <a:ln w="9525">
            <a:noFill/>
            <a:miter lim="800000"/>
            <a:headEnd/>
            <a:tailEnd/>
          </a:ln>
        </p:spPr>
        <p:txBody>
          <a:bodyPr wrap="none">
            <a:spAutoFit/>
          </a:bodyPr>
          <a:lstStyle/>
          <a:p>
            <a:r>
              <a:rPr lang="en-US" i="0"/>
              <a:t>Maron MS et al. </a:t>
            </a:r>
            <a:r>
              <a:rPr lang="en-US"/>
              <a:t>NEJM</a:t>
            </a:r>
            <a:r>
              <a:rPr lang="en-US" i="0"/>
              <a:t>.  2003;348:295.   </a:t>
            </a:r>
          </a:p>
        </p:txBody>
      </p:sp>
      <p:sp>
        <p:nvSpPr>
          <p:cNvPr id="8" name="Title 7"/>
          <p:cNvSpPr>
            <a:spLocks noGrp="1"/>
          </p:cNvSpPr>
          <p:nvPr>
            <p:ph type="title"/>
          </p:nvPr>
        </p:nvSpPr>
        <p:spPr>
          <a:xfrm>
            <a:off x="0" y="0"/>
            <a:ext cx="9144000" cy="639763"/>
          </a:xfrm>
        </p:spPr>
        <p:txBody>
          <a:bodyPr>
            <a:normAutofit fontScale="90000"/>
          </a:bodyPr>
          <a:lstStyle/>
          <a:p>
            <a:pPr eaLnBrk="1" hangingPunct="1">
              <a:defRPr/>
            </a:pPr>
            <a:r>
              <a:rPr lang="en-US" sz="3600" b="1" dirty="0" smtClean="0"/>
              <a:t>FREEDOM FROM HCM RELATED DEATHS </a:t>
            </a: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t>DYNAMIC LVOT OBSTRUCTION - DDS</a:t>
            </a:r>
            <a:endParaRPr lang="en-US" sz="3200" b="1" dirty="0"/>
          </a:p>
        </p:txBody>
      </p:sp>
      <p:sp>
        <p:nvSpPr>
          <p:cNvPr id="3" name="Content Placeholder 2"/>
          <p:cNvSpPr>
            <a:spLocks noGrp="1"/>
          </p:cNvSpPr>
          <p:nvPr>
            <p:ph idx="1"/>
          </p:nvPr>
        </p:nvSpPr>
        <p:spPr>
          <a:xfrm>
            <a:off x="457200" y="1295400"/>
            <a:ext cx="8229600" cy="4830763"/>
          </a:xfrm>
        </p:spPr>
        <p:txBody>
          <a:bodyPr>
            <a:normAutofit/>
          </a:bodyPr>
          <a:lstStyle/>
          <a:p>
            <a:r>
              <a:rPr lang="en-US" sz="2800" dirty="0" err="1" smtClean="0"/>
              <a:t>Hypercontractile</a:t>
            </a:r>
            <a:r>
              <a:rPr lang="en-US" sz="2800" dirty="0" smtClean="0"/>
              <a:t> states </a:t>
            </a:r>
          </a:p>
          <a:p>
            <a:r>
              <a:rPr lang="en-US" sz="2800" dirty="0" smtClean="0"/>
              <a:t>Anomalous papillary muscle insertion</a:t>
            </a:r>
          </a:p>
          <a:p>
            <a:r>
              <a:rPr lang="en-US" sz="2800" dirty="0" err="1" smtClean="0"/>
              <a:t>Anteroapical</a:t>
            </a:r>
            <a:r>
              <a:rPr lang="en-US" sz="2800" dirty="0" smtClean="0"/>
              <a:t> infarction with hyperkinetic basal segments </a:t>
            </a:r>
          </a:p>
          <a:p>
            <a:r>
              <a:rPr lang="en-US" sz="2800" dirty="0" smtClean="0"/>
              <a:t>Elderly women with LVH/sigmoid septum and </a:t>
            </a:r>
            <a:r>
              <a:rPr lang="en-US" sz="2800" dirty="0" err="1" smtClean="0"/>
              <a:t>hyperdynamic</a:t>
            </a:r>
            <a:r>
              <a:rPr lang="en-US" sz="2800" dirty="0" smtClean="0"/>
              <a:t> ventricular function</a:t>
            </a:r>
          </a:p>
          <a:p>
            <a:r>
              <a:rPr lang="en-US" sz="2800" dirty="0" smtClean="0"/>
              <a:t>After mitral valve repair </a:t>
            </a:r>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0" y="0"/>
            <a:ext cx="9144000" cy="639763"/>
          </a:xfrm>
        </p:spPr>
        <p:txBody>
          <a:bodyPr>
            <a:normAutofit/>
          </a:bodyPr>
          <a:lstStyle/>
          <a:p>
            <a:pPr>
              <a:defRPr/>
            </a:pPr>
            <a:r>
              <a:rPr lang="en-US" sz="3200" b="1" dirty="0" smtClean="0"/>
              <a:t>DIASTOLIC DYSFUNCTION </a:t>
            </a:r>
            <a:endParaRPr lang="en-US" sz="3600" b="1" dirty="0" smtClean="0">
              <a:solidFill>
                <a:srgbClr val="FF0000"/>
              </a:solidFill>
            </a:endParaRPr>
          </a:p>
        </p:txBody>
      </p:sp>
      <p:sp>
        <p:nvSpPr>
          <p:cNvPr id="66563" name="Rectangle 3"/>
          <p:cNvSpPr>
            <a:spLocks noGrp="1" noChangeArrowheads="1"/>
          </p:cNvSpPr>
          <p:nvPr>
            <p:ph type="body" idx="1"/>
          </p:nvPr>
        </p:nvSpPr>
        <p:spPr>
          <a:xfrm>
            <a:off x="152400" y="990600"/>
            <a:ext cx="8686800" cy="4800600"/>
          </a:xfrm>
        </p:spPr>
        <p:txBody>
          <a:bodyPr>
            <a:noAutofit/>
          </a:bodyPr>
          <a:lstStyle/>
          <a:p>
            <a:pPr lvl="1" eaLnBrk="1" hangingPunct="1">
              <a:defRPr/>
            </a:pPr>
            <a:r>
              <a:rPr lang="en-US" sz="3200" dirty="0" smtClean="0"/>
              <a:t>Impaired relaxation</a:t>
            </a:r>
          </a:p>
          <a:p>
            <a:pPr lvl="1"/>
            <a:r>
              <a:rPr lang="en-US" sz="3200" dirty="0" smtClean="0"/>
              <a:t>Decreased compliance </a:t>
            </a:r>
          </a:p>
          <a:p>
            <a:pPr lvl="2"/>
            <a:r>
              <a:rPr lang="en-US" sz="2800" dirty="0" smtClean="0"/>
              <a:t>Hypertrophy</a:t>
            </a:r>
          </a:p>
          <a:p>
            <a:pPr lvl="2"/>
            <a:r>
              <a:rPr lang="en-US" sz="2800" dirty="0" err="1" smtClean="0"/>
              <a:t>Disorganised</a:t>
            </a:r>
            <a:r>
              <a:rPr lang="en-US" sz="2800" dirty="0" smtClean="0"/>
              <a:t> </a:t>
            </a:r>
            <a:r>
              <a:rPr lang="en-US" sz="2800" dirty="0" smtClean="0"/>
              <a:t>cellular architecture </a:t>
            </a:r>
            <a:endParaRPr lang="en-US" sz="2800" dirty="0" smtClean="0"/>
          </a:p>
          <a:p>
            <a:pPr lvl="2"/>
            <a:r>
              <a:rPr lang="en-US" sz="2800" dirty="0" smtClean="0"/>
              <a:t>Replacement scarring </a:t>
            </a:r>
          </a:p>
          <a:p>
            <a:pPr lvl="2"/>
            <a:r>
              <a:rPr lang="en-US" sz="2800" dirty="0" smtClean="0"/>
              <a:t>Interstitial fibrosis </a:t>
            </a:r>
          </a:p>
          <a:p>
            <a:pPr lvl="1" eaLnBrk="1" hangingPunct="1">
              <a:defRPr/>
            </a:pPr>
            <a:r>
              <a:rPr lang="en-US" sz="3200" dirty="0" smtClean="0"/>
              <a:t>Accounts </a:t>
            </a:r>
            <a:r>
              <a:rPr lang="en-US" sz="3200" dirty="0" smtClean="0"/>
              <a:t>for symptoms of exertional dyspnea</a:t>
            </a:r>
          </a:p>
          <a:p>
            <a:pPr lvl="2" eaLnBrk="1" hangingPunct="1">
              <a:defRPr/>
            </a:pPr>
            <a:r>
              <a:rPr lang="en-US" sz="2800" dirty="0" smtClean="0"/>
              <a:t>Increased filling pressures </a:t>
            </a:r>
            <a:r>
              <a:rPr lang="en-US" sz="2800" dirty="0" smtClean="0">
                <a:sym typeface="Wingdings" pitchFamily="2" charset="2"/>
              </a:rPr>
              <a:t> increased pulmonary venous pressure</a:t>
            </a:r>
            <a:r>
              <a:rPr lang="en-US" sz="2800" dirty="0" smtClean="0"/>
              <a:t>  </a:t>
            </a: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228600" y="1295400"/>
            <a:ext cx="8763000" cy="5029200"/>
          </a:xfrm>
        </p:spPr>
        <p:txBody>
          <a:bodyPr>
            <a:noAutofit/>
          </a:bodyPr>
          <a:lstStyle/>
          <a:p>
            <a:pPr lvl="1" eaLnBrk="1" hangingPunct="1">
              <a:defRPr/>
            </a:pPr>
            <a:r>
              <a:rPr lang="en-US" sz="3200" dirty="0" smtClean="0"/>
              <a:t>Often occurs without atherosclerotic coronary artery disease </a:t>
            </a:r>
          </a:p>
          <a:p>
            <a:pPr lvl="1" eaLnBrk="1" hangingPunct="1">
              <a:defRPr/>
            </a:pPr>
            <a:r>
              <a:rPr lang="en-US" sz="3200" dirty="0" smtClean="0"/>
              <a:t>Postulated mechanisms</a:t>
            </a:r>
          </a:p>
          <a:p>
            <a:pPr lvl="2" eaLnBrk="1" hangingPunct="1">
              <a:defRPr/>
            </a:pPr>
            <a:r>
              <a:rPr lang="en-US" sz="2800" dirty="0" smtClean="0"/>
              <a:t>Abnormally small and partially obliterated intramural coronary arteries as a result of hypertrophy  </a:t>
            </a:r>
          </a:p>
          <a:p>
            <a:pPr lvl="2" eaLnBrk="1" hangingPunct="1">
              <a:defRPr/>
            </a:pPr>
            <a:r>
              <a:rPr lang="en-US" sz="2800" dirty="0" smtClean="0"/>
              <a:t>Inadequate number of capillaries for the degree of LV mass and increased myocardial oxygen consumption-supply demand mismatch</a:t>
            </a:r>
          </a:p>
          <a:p>
            <a:pPr lvl="2" eaLnBrk="1" hangingPunct="1">
              <a:defRPr/>
            </a:pPr>
            <a:r>
              <a:rPr lang="en-US" sz="2800" dirty="0" smtClean="0"/>
              <a:t>Increased filling pressures resulting in subendocardial ischemia</a:t>
            </a:r>
          </a:p>
        </p:txBody>
      </p:sp>
      <p:sp>
        <p:nvSpPr>
          <p:cNvPr id="6" name="Rectangle 2"/>
          <p:cNvSpPr txBox="1">
            <a:spLocks noRot="1" noChangeArrowheads="1"/>
          </p:cNvSpPr>
          <p:nvPr/>
        </p:nvSpPr>
        <p:spPr bwMode="auto">
          <a:xfrm>
            <a:off x="0" y="0"/>
            <a:ext cx="9144000" cy="639763"/>
          </a:xfrm>
          <a:prstGeom prst="rect">
            <a:avLst/>
          </a:prstGeom>
          <a:noFill/>
          <a:ln w="9525">
            <a:noFill/>
            <a:miter lim="800000"/>
            <a:headEnd/>
            <a:tailEnd/>
          </a:ln>
          <a:effectLst/>
        </p:spPr>
        <p:txBody>
          <a:bodyPr anchor="ctr"/>
          <a:lstStyle/>
          <a:p>
            <a:pPr algn="ctr">
              <a:defRPr/>
            </a:pPr>
            <a:r>
              <a:rPr lang="en-US" sz="3600" b="1" dirty="0" smtClean="0"/>
              <a:t>MYOCARDIAL ISCHEMIA </a:t>
            </a: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MITRAL VALVE APPARATUS</a:t>
            </a:r>
            <a:endParaRPr lang="en-US" sz="4000" b="1" dirty="0"/>
          </a:p>
        </p:txBody>
      </p:sp>
      <p:sp>
        <p:nvSpPr>
          <p:cNvPr id="3" name="Content Placeholder 2"/>
          <p:cNvSpPr>
            <a:spLocks noGrp="1"/>
          </p:cNvSpPr>
          <p:nvPr>
            <p:ph idx="1"/>
          </p:nvPr>
        </p:nvSpPr>
        <p:spPr/>
        <p:txBody>
          <a:bodyPr>
            <a:normAutofit fontScale="85000" lnSpcReduction="20000"/>
          </a:bodyPr>
          <a:lstStyle/>
          <a:p>
            <a:r>
              <a:rPr lang="en-US" sz="2800" dirty="0" smtClean="0"/>
              <a:t> Twice the normal size due to elongation of both leaflets or segmental enlargement  of only anterior leaflet or mid portion of </a:t>
            </a:r>
            <a:r>
              <a:rPr lang="en-US" sz="2800" dirty="0" err="1" smtClean="0"/>
              <a:t>posteror</a:t>
            </a:r>
            <a:r>
              <a:rPr lang="en-US" sz="2800" dirty="0" smtClean="0"/>
              <a:t> leaflet</a:t>
            </a:r>
          </a:p>
          <a:p>
            <a:r>
              <a:rPr lang="en-US" sz="2800" dirty="0" smtClean="0"/>
              <a:t>Congenital and anomalous </a:t>
            </a:r>
            <a:r>
              <a:rPr lang="en-US" sz="2800" dirty="0" err="1" smtClean="0"/>
              <a:t>anterolateral</a:t>
            </a:r>
            <a:r>
              <a:rPr lang="en-US" sz="2800" dirty="0" smtClean="0"/>
              <a:t> papillary muscle insertion into the anterior leaflet without interposition of </a:t>
            </a:r>
            <a:r>
              <a:rPr lang="en-US" sz="2800" dirty="0" err="1" smtClean="0"/>
              <a:t>chordae</a:t>
            </a:r>
            <a:r>
              <a:rPr lang="en-US" sz="2800" dirty="0" smtClean="0"/>
              <a:t> </a:t>
            </a:r>
            <a:r>
              <a:rPr lang="en-US" sz="2800" dirty="0" err="1" smtClean="0"/>
              <a:t>tendineae</a:t>
            </a:r>
            <a:r>
              <a:rPr lang="en-US" sz="2800" dirty="0" smtClean="0"/>
              <a:t> and  produce muscular </a:t>
            </a:r>
            <a:r>
              <a:rPr lang="en-US" sz="2800" dirty="0" err="1" smtClean="0"/>
              <a:t>midcavity</a:t>
            </a:r>
            <a:r>
              <a:rPr lang="en-US" sz="2800" dirty="0" smtClean="0"/>
              <a:t> outflow obstruction &gt;&gt;SAM&gt;&gt;LVOTO</a:t>
            </a:r>
          </a:p>
          <a:p>
            <a:r>
              <a:rPr lang="en-US" sz="2800" dirty="0" smtClean="0"/>
              <a:t>Variations in leaflet length (posterior/anterior leaflet length mismatch) – restrict the ability of the posterior leaflet to follow the anterior leaflet and to </a:t>
            </a:r>
            <a:r>
              <a:rPr lang="en-US" sz="2800" dirty="0" err="1" smtClean="0"/>
              <a:t>coapt</a:t>
            </a:r>
            <a:r>
              <a:rPr lang="en-US" sz="2800" dirty="0" smtClean="0"/>
              <a:t> effectively resulting in MR</a:t>
            </a:r>
          </a:p>
          <a:p>
            <a:r>
              <a:rPr lang="en-US" sz="2800" dirty="0" smtClean="0"/>
              <a:t>Severity of MR directly proportional to LV outflow obstruction </a:t>
            </a:r>
          </a:p>
          <a:p>
            <a:r>
              <a:rPr lang="en-US" sz="2800" dirty="0" smtClean="0"/>
              <a:t>Results in symptoms of </a:t>
            </a:r>
            <a:r>
              <a:rPr lang="en-US" sz="2800" dirty="0" err="1" smtClean="0"/>
              <a:t>dyspnea</a:t>
            </a:r>
            <a:r>
              <a:rPr lang="en-US" sz="2800" dirty="0" smtClean="0"/>
              <a:t>, </a:t>
            </a:r>
            <a:r>
              <a:rPr lang="en-US" sz="2800" dirty="0" err="1" smtClean="0"/>
              <a:t>orthopnea</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4000" b="1" dirty="0" smtClean="0"/>
              <a:t>ARRHYTHMIAS </a:t>
            </a:r>
            <a:endParaRPr lang="en-US" sz="4000" b="1" dirty="0"/>
          </a:p>
        </p:txBody>
      </p:sp>
      <p:sp>
        <p:nvSpPr>
          <p:cNvPr id="3" name="Content Placeholder 2"/>
          <p:cNvSpPr>
            <a:spLocks noGrp="1"/>
          </p:cNvSpPr>
          <p:nvPr>
            <p:ph idx="1"/>
          </p:nvPr>
        </p:nvSpPr>
        <p:spPr/>
        <p:txBody>
          <a:bodyPr>
            <a:normAutofit/>
          </a:bodyPr>
          <a:lstStyle/>
          <a:p>
            <a:endParaRPr lang="en-US" sz="1800" dirty="0"/>
          </a:p>
        </p:txBody>
      </p:sp>
      <p:pic>
        <p:nvPicPr>
          <p:cNvPr id="132098" name="Picture 2"/>
          <p:cNvPicPr>
            <a:picLocks noChangeAspect="1" noChangeArrowheads="1"/>
          </p:cNvPicPr>
          <p:nvPr/>
        </p:nvPicPr>
        <p:blipFill>
          <a:blip r:embed="rId2"/>
          <a:srcRect/>
          <a:stretch>
            <a:fillRect/>
          </a:stretch>
        </p:blipFill>
        <p:spPr bwMode="auto">
          <a:xfrm>
            <a:off x="1524000" y="914400"/>
            <a:ext cx="6705600" cy="5071682"/>
          </a:xfrm>
          <a:prstGeom prst="rect">
            <a:avLst/>
          </a:prstGeom>
          <a:noFill/>
          <a:ln w="9525">
            <a:noFill/>
            <a:miter lim="800000"/>
            <a:headEnd/>
            <a:tailEnd/>
          </a:ln>
          <a:effectLst/>
        </p:spPr>
      </p:pic>
      <p:sp>
        <p:nvSpPr>
          <p:cNvPr id="5" name="Rectangle 4"/>
          <p:cNvSpPr/>
          <p:nvPr/>
        </p:nvSpPr>
        <p:spPr>
          <a:xfrm>
            <a:off x="609600" y="5726023"/>
            <a:ext cx="8001000" cy="369332"/>
          </a:xfrm>
          <a:prstGeom prst="rect">
            <a:avLst/>
          </a:prstGeom>
        </p:spPr>
        <p:txBody>
          <a:bodyPr wrap="square">
            <a:spAutoFit/>
          </a:bodyPr>
          <a:lstStyle/>
          <a:p>
            <a:pPr marL="342900" lvl="0" indent="-342900">
              <a:spcBef>
                <a:spcPct val="20000"/>
              </a:spcBef>
              <a:buFont typeface="Arial" pitchFamily="34" charset="0"/>
              <a:buChar char="•"/>
            </a:pPr>
            <a:r>
              <a:rPr lang="en-US" dirty="0" err="1" smtClean="0">
                <a:solidFill>
                  <a:prstClr val="black"/>
                </a:solidFill>
                <a:hlinkClick r:id="rId3"/>
              </a:rPr>
              <a:t>Adabag</a:t>
            </a:r>
            <a:r>
              <a:rPr lang="en-US" dirty="0" smtClean="0">
                <a:solidFill>
                  <a:prstClr val="black"/>
                </a:solidFill>
                <a:hlinkClick r:id="rId3"/>
              </a:rPr>
              <a:t> AS</a:t>
            </a:r>
            <a:r>
              <a:rPr lang="en-US" baseline="30000" dirty="0" smtClean="0">
                <a:solidFill>
                  <a:prstClr val="black"/>
                </a:solidFill>
              </a:rPr>
              <a:t>1 </a:t>
            </a:r>
            <a:r>
              <a:rPr lang="en-US" dirty="0" smtClean="0">
                <a:solidFill>
                  <a:prstClr val="black"/>
                </a:solidFill>
                <a:hlinkClick r:id="rId4" tooltip="Journal of the American College of Cardiology."/>
              </a:rPr>
              <a:t>J Am </a:t>
            </a:r>
            <a:r>
              <a:rPr lang="en-US" dirty="0" err="1" smtClean="0">
                <a:solidFill>
                  <a:prstClr val="black"/>
                </a:solidFill>
                <a:hlinkClick r:id="rId4" tooltip="Journal of the American College of Cardiology."/>
              </a:rPr>
              <a:t>Coll</a:t>
            </a:r>
            <a:r>
              <a:rPr lang="en-US" dirty="0" smtClean="0">
                <a:solidFill>
                  <a:prstClr val="black"/>
                </a:solidFill>
                <a:hlinkClick r:id="rId4" tooltip="Journal of the American College of Cardiology."/>
              </a:rPr>
              <a:t> </a:t>
            </a:r>
            <a:r>
              <a:rPr lang="en-US" dirty="0" err="1" smtClean="0">
                <a:solidFill>
                  <a:prstClr val="black"/>
                </a:solidFill>
                <a:hlinkClick r:id="rId4" tooltip="Journal of the American College of Cardiology."/>
              </a:rPr>
              <a:t>Cardiol</a:t>
            </a:r>
            <a:r>
              <a:rPr lang="en-US" dirty="0" smtClean="0">
                <a:solidFill>
                  <a:prstClr val="black"/>
                </a:solidFill>
                <a:hlinkClick r:id="rId4" tooltip="Journal of the American College of Cardiology."/>
              </a:rPr>
              <a:t>.</a:t>
            </a:r>
            <a:r>
              <a:rPr lang="en-US" dirty="0" smtClean="0">
                <a:solidFill>
                  <a:prstClr val="black"/>
                </a:solidFill>
              </a:rPr>
              <a:t> 2005 Mar 1;45(5):697-704- total 178 patients.</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0" y="0"/>
            <a:ext cx="9144000" cy="639763"/>
          </a:xfrm>
        </p:spPr>
        <p:txBody>
          <a:bodyPr>
            <a:normAutofit fontScale="90000"/>
          </a:bodyPr>
          <a:lstStyle/>
          <a:p>
            <a:pPr eaLnBrk="1" hangingPunct="1">
              <a:defRPr/>
            </a:pPr>
            <a:r>
              <a:rPr lang="en-US" sz="3600" b="1" dirty="0" smtClean="0"/>
              <a:t>CLINICAL PRESENTATION </a:t>
            </a:r>
          </a:p>
        </p:txBody>
      </p:sp>
      <p:sp>
        <p:nvSpPr>
          <p:cNvPr id="81923" name="Rectangle 3"/>
          <p:cNvSpPr>
            <a:spLocks noGrp="1" noChangeArrowheads="1"/>
          </p:cNvSpPr>
          <p:nvPr>
            <p:ph type="body" idx="1"/>
          </p:nvPr>
        </p:nvSpPr>
        <p:spPr>
          <a:xfrm>
            <a:off x="457200" y="1066800"/>
            <a:ext cx="8229600" cy="5181600"/>
          </a:xfrm>
        </p:spPr>
        <p:txBody>
          <a:bodyPr>
            <a:normAutofit fontScale="92500" lnSpcReduction="10000"/>
          </a:bodyPr>
          <a:lstStyle/>
          <a:p>
            <a:pPr algn="just">
              <a:defRPr/>
            </a:pPr>
            <a:r>
              <a:rPr lang="en-US" sz="2800" dirty="0" smtClean="0"/>
              <a:t>Majority are asymptomatic</a:t>
            </a:r>
          </a:p>
          <a:p>
            <a:pPr algn="just" eaLnBrk="1" hangingPunct="1">
              <a:defRPr/>
            </a:pPr>
            <a:r>
              <a:rPr lang="en-US" sz="2800" dirty="0" err="1" smtClean="0"/>
              <a:t>Dyspnea</a:t>
            </a:r>
            <a:r>
              <a:rPr lang="en-US" sz="2800" dirty="0" smtClean="0"/>
              <a:t> on exertion (90%), orthopnea, PND</a:t>
            </a:r>
          </a:p>
          <a:p>
            <a:pPr algn="just" eaLnBrk="1" hangingPunct="1">
              <a:defRPr/>
            </a:pPr>
            <a:r>
              <a:rPr lang="en-GB" sz="2800" dirty="0" smtClean="0"/>
              <a:t>Palpitations (PAC, PVC, sinus pauses, AF, A flutter, SVT and VT)</a:t>
            </a:r>
          </a:p>
          <a:p>
            <a:pPr algn="just" eaLnBrk="1" hangingPunct="1">
              <a:defRPr/>
            </a:pPr>
            <a:r>
              <a:rPr lang="en-GB" sz="2800" dirty="0" smtClean="0"/>
              <a:t>Congestive heart failure</a:t>
            </a:r>
            <a:r>
              <a:rPr lang="en-US" sz="2800" dirty="0" smtClean="0"/>
              <a:t> (2</a:t>
            </a:r>
            <a:r>
              <a:rPr lang="en-US" sz="2800" baseline="30000" dirty="0" smtClean="0"/>
              <a:t>o</a:t>
            </a:r>
            <a:r>
              <a:rPr lang="en-US" sz="2800" dirty="0" smtClean="0"/>
              <a:t> to increased filling pressures and myocardial ischemia)</a:t>
            </a:r>
          </a:p>
          <a:p>
            <a:pPr algn="just">
              <a:defRPr/>
            </a:pPr>
            <a:r>
              <a:rPr lang="en-US" sz="2800" dirty="0" smtClean="0"/>
              <a:t>Sudden cardiac death (&lt;1%)</a:t>
            </a:r>
          </a:p>
          <a:p>
            <a:pPr algn="just" eaLnBrk="1" hangingPunct="1">
              <a:defRPr/>
            </a:pPr>
            <a:r>
              <a:rPr lang="en-US" sz="2800" dirty="0" smtClean="0"/>
              <a:t>Angina (70-80%) </a:t>
            </a:r>
          </a:p>
          <a:p>
            <a:pPr algn="just" eaLnBrk="1" hangingPunct="1">
              <a:defRPr/>
            </a:pPr>
            <a:r>
              <a:rPr lang="en-US" sz="2800" dirty="0" smtClean="0"/>
              <a:t>Syncope (20%), Presyncope (50%) </a:t>
            </a:r>
          </a:p>
          <a:p>
            <a:pPr lvl="1" algn="just" eaLnBrk="1" hangingPunct="1">
              <a:defRPr/>
            </a:pPr>
            <a:r>
              <a:rPr lang="en-US" sz="2400" dirty="0" smtClean="0"/>
              <a:t>Outflow obstruction worsens with increased contractility during exertional activities resulting in decrease in cardiac output</a:t>
            </a:r>
          </a:p>
          <a:p>
            <a:pPr lvl="1" algn="just" eaLnBrk="1" hangingPunct="1">
              <a:defRPr/>
            </a:pPr>
            <a:r>
              <a:rPr lang="en-US" sz="2400" dirty="0" smtClean="0"/>
              <a:t>Secondary to arrhythmias</a:t>
            </a: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Definition </a:t>
            </a:r>
          </a:p>
          <a:p>
            <a:r>
              <a:rPr lang="en-US" dirty="0" smtClean="0"/>
              <a:t>Genetics </a:t>
            </a:r>
          </a:p>
          <a:p>
            <a:r>
              <a:rPr lang="en-US" dirty="0" err="1" smtClean="0"/>
              <a:t>Pathophysiology</a:t>
            </a:r>
            <a:endParaRPr lang="en-US" dirty="0" smtClean="0"/>
          </a:p>
          <a:p>
            <a:r>
              <a:rPr lang="en-US" dirty="0" smtClean="0"/>
              <a:t>Clinical features</a:t>
            </a:r>
          </a:p>
          <a:p>
            <a:r>
              <a:rPr lang="en-US" dirty="0" smtClean="0"/>
              <a:t>Evaluation</a:t>
            </a:r>
          </a:p>
          <a:p>
            <a:r>
              <a:rPr lang="en-US" dirty="0" smtClean="0"/>
              <a:t>Treatment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D488C0-B178-42EE-B979-05D35DF65450}" type="slidenum">
              <a:rPr lang="en-US"/>
              <a:pPr/>
              <a:t>20</a:t>
            </a:fld>
            <a:endParaRPr lang="en-US"/>
          </a:p>
        </p:txBody>
      </p:sp>
      <p:sp>
        <p:nvSpPr>
          <p:cNvPr id="184322" name="Rectangle 1026"/>
          <p:cNvSpPr>
            <a:spLocks noGrp="1" noChangeArrowheads="1"/>
          </p:cNvSpPr>
          <p:nvPr>
            <p:ph type="title"/>
          </p:nvPr>
        </p:nvSpPr>
        <p:spPr>
          <a:xfrm>
            <a:off x="838200" y="228600"/>
            <a:ext cx="7772400" cy="990600"/>
          </a:xfrm>
        </p:spPr>
        <p:txBody>
          <a:bodyPr>
            <a:normAutofit/>
          </a:bodyPr>
          <a:lstStyle/>
          <a:p>
            <a:r>
              <a:rPr lang="en-US" sz="3600" b="1" dirty="0" smtClean="0"/>
              <a:t>PHYSICAL</a:t>
            </a:r>
            <a:r>
              <a:rPr lang="en-US" dirty="0" smtClean="0"/>
              <a:t> </a:t>
            </a:r>
            <a:endParaRPr lang="en-US" sz="2000" dirty="0"/>
          </a:p>
        </p:txBody>
      </p:sp>
      <p:sp>
        <p:nvSpPr>
          <p:cNvPr id="184323" name="Rectangle 1027"/>
          <p:cNvSpPr>
            <a:spLocks noGrp="1" noChangeArrowheads="1"/>
          </p:cNvSpPr>
          <p:nvPr>
            <p:ph type="body" idx="1"/>
          </p:nvPr>
        </p:nvSpPr>
        <p:spPr>
          <a:xfrm>
            <a:off x="228600" y="1295400"/>
            <a:ext cx="8915400" cy="5029200"/>
          </a:xfrm>
        </p:spPr>
        <p:txBody>
          <a:bodyPr>
            <a:normAutofit lnSpcReduction="10000"/>
          </a:bodyPr>
          <a:lstStyle/>
          <a:p>
            <a:r>
              <a:rPr lang="en-US" sz="2800" dirty="0" smtClean="0">
                <a:solidFill>
                  <a:schemeClr val="hlink"/>
                </a:solidFill>
              </a:rPr>
              <a:t>Jugular venous pulse:</a:t>
            </a:r>
            <a:r>
              <a:rPr lang="en-US" sz="2800" dirty="0" smtClean="0">
                <a:solidFill>
                  <a:schemeClr val="tx2"/>
                </a:solidFill>
              </a:rPr>
              <a:t> prominent a- wave</a:t>
            </a:r>
          </a:p>
          <a:p>
            <a:r>
              <a:rPr lang="en-US" sz="2800" dirty="0" smtClean="0">
                <a:solidFill>
                  <a:schemeClr val="hlink"/>
                </a:solidFill>
              </a:rPr>
              <a:t>Double carotid arterial pulse: </a:t>
            </a:r>
            <a:r>
              <a:rPr lang="en-US" sz="2800" dirty="0" smtClean="0">
                <a:solidFill>
                  <a:schemeClr val="tx2"/>
                </a:solidFill>
              </a:rPr>
              <a:t>declines in mid systole as gradient develop</a:t>
            </a:r>
            <a:endParaRPr lang="en-US" sz="2800" dirty="0" smtClean="0"/>
          </a:p>
          <a:p>
            <a:r>
              <a:rPr lang="en-US" sz="2800" dirty="0" smtClean="0">
                <a:solidFill>
                  <a:schemeClr val="hlink"/>
                </a:solidFill>
              </a:rPr>
              <a:t>Double </a:t>
            </a:r>
            <a:r>
              <a:rPr lang="en-US" sz="2800" dirty="0">
                <a:solidFill>
                  <a:schemeClr val="hlink"/>
                </a:solidFill>
              </a:rPr>
              <a:t>apical impulse:</a:t>
            </a:r>
            <a:endParaRPr lang="en-US" sz="2800" dirty="0">
              <a:solidFill>
                <a:schemeClr val="tx2"/>
              </a:solidFill>
            </a:endParaRPr>
          </a:p>
          <a:p>
            <a:pPr lvl="1"/>
            <a:r>
              <a:rPr lang="en-US" sz="2200" dirty="0">
                <a:solidFill>
                  <a:schemeClr val="tx2"/>
                </a:solidFill>
              </a:rPr>
              <a:t>Forceful left </a:t>
            </a:r>
            <a:r>
              <a:rPr lang="en-US" sz="2200" dirty="0" err="1">
                <a:solidFill>
                  <a:schemeClr val="tx2"/>
                </a:solidFill>
              </a:rPr>
              <a:t>atrial</a:t>
            </a:r>
            <a:r>
              <a:rPr lang="en-US" sz="2200" dirty="0">
                <a:solidFill>
                  <a:schemeClr val="tx2"/>
                </a:solidFill>
              </a:rPr>
              <a:t> contraction against non-compliant ventricle</a:t>
            </a:r>
            <a:endParaRPr lang="en-US" sz="2000" dirty="0">
              <a:solidFill>
                <a:schemeClr val="tx2"/>
              </a:solidFill>
            </a:endParaRPr>
          </a:p>
          <a:p>
            <a:r>
              <a:rPr lang="en-US" sz="2800" dirty="0">
                <a:solidFill>
                  <a:schemeClr val="hlink"/>
                </a:solidFill>
              </a:rPr>
              <a:t>Triple apical impulse:</a:t>
            </a:r>
            <a:endParaRPr lang="en-US" sz="2800" dirty="0">
              <a:solidFill>
                <a:schemeClr val="tx2"/>
              </a:solidFill>
            </a:endParaRPr>
          </a:p>
          <a:p>
            <a:pPr lvl="1"/>
            <a:r>
              <a:rPr lang="en-US" sz="2200" dirty="0">
                <a:solidFill>
                  <a:schemeClr val="tx2"/>
                </a:solidFill>
              </a:rPr>
              <a:t>Late systolic bulge near isometric contraction</a:t>
            </a:r>
            <a:endParaRPr lang="en-US" sz="2000" dirty="0">
              <a:solidFill>
                <a:schemeClr val="tx2"/>
              </a:solidFill>
            </a:endParaRPr>
          </a:p>
          <a:p>
            <a:r>
              <a:rPr lang="en-US" sz="2800" dirty="0">
                <a:solidFill>
                  <a:schemeClr val="hlink"/>
                </a:solidFill>
              </a:rPr>
              <a:t>S1: </a:t>
            </a:r>
            <a:r>
              <a:rPr lang="en-US" sz="2400" dirty="0">
                <a:solidFill>
                  <a:schemeClr val="tx2"/>
                </a:solidFill>
              </a:rPr>
              <a:t>normal</a:t>
            </a:r>
          </a:p>
          <a:p>
            <a:r>
              <a:rPr lang="en-US" sz="2800" dirty="0">
                <a:solidFill>
                  <a:schemeClr val="hlink"/>
                </a:solidFill>
              </a:rPr>
              <a:t>S2: </a:t>
            </a:r>
            <a:r>
              <a:rPr lang="en-US" sz="2400" dirty="0">
                <a:solidFill>
                  <a:schemeClr val="tx2"/>
                </a:solidFill>
              </a:rPr>
              <a:t>normal or paradoxical split</a:t>
            </a:r>
          </a:p>
          <a:p>
            <a:r>
              <a:rPr lang="en-US" sz="2800" dirty="0">
                <a:solidFill>
                  <a:schemeClr val="hlink"/>
                </a:solidFill>
              </a:rPr>
              <a:t>S3 gallop:</a:t>
            </a:r>
            <a:r>
              <a:rPr lang="en-US" sz="2400" dirty="0">
                <a:solidFill>
                  <a:schemeClr val="tx2"/>
                </a:solidFill>
              </a:rPr>
              <a:t> </a:t>
            </a:r>
            <a:r>
              <a:rPr lang="en-US" sz="2400" dirty="0" err="1">
                <a:solidFill>
                  <a:schemeClr val="tx2"/>
                </a:solidFill>
              </a:rPr>
              <a:t>decompensated</a:t>
            </a:r>
            <a:r>
              <a:rPr lang="en-US" sz="2400" dirty="0">
                <a:solidFill>
                  <a:schemeClr val="tx2"/>
                </a:solidFill>
              </a:rPr>
              <a:t> Lt. ventricle</a:t>
            </a:r>
          </a:p>
          <a:p>
            <a:r>
              <a:rPr lang="en-US" sz="2800" dirty="0">
                <a:solidFill>
                  <a:schemeClr val="hlink"/>
                </a:solidFill>
              </a:rPr>
              <a:t>S4:</a:t>
            </a:r>
            <a:r>
              <a:rPr lang="en-US" sz="2800" dirty="0">
                <a:solidFill>
                  <a:schemeClr val="tx2"/>
                </a:solidFill>
              </a:rPr>
              <a:t> </a:t>
            </a:r>
            <a:r>
              <a:rPr lang="en-US" sz="2400" dirty="0" err="1">
                <a:solidFill>
                  <a:schemeClr val="tx2"/>
                </a:solidFill>
              </a:rPr>
              <a:t>atrial</a:t>
            </a:r>
            <a:r>
              <a:rPr lang="en-US" sz="2400" dirty="0">
                <a:solidFill>
                  <a:schemeClr val="tx2"/>
                </a:solidFill>
              </a:rPr>
              <a:t> systole against hypertrophic </a:t>
            </a:r>
            <a:r>
              <a:rPr lang="en-US" sz="2400" dirty="0" smtClean="0">
                <a:solidFill>
                  <a:schemeClr val="tx2"/>
                </a:solidFill>
              </a:rPr>
              <a:t>ventricle</a:t>
            </a:r>
            <a:endParaRPr lang="en-US"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23">
                                            <p:txEl>
                                              <p:pRg st="1" end="1"/>
                                            </p:txEl>
                                          </p:spTgt>
                                        </p:tgtEl>
                                        <p:attrNameLst>
                                          <p:attrName>style.visibility</p:attrName>
                                        </p:attrNameLst>
                                      </p:cBhvr>
                                      <p:to>
                                        <p:strVal val="visible"/>
                                      </p:to>
                                    </p:set>
                                    <p:anim calcmode="lin" valueType="num">
                                      <p:cBhvr additive="base">
                                        <p:cTn id="13" dur="500" fill="hold"/>
                                        <p:tgtEl>
                                          <p:spTgt spid="184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23">
                                            <p:txEl>
                                              <p:pRg st="2" end="2"/>
                                            </p:txEl>
                                          </p:spTgt>
                                        </p:tgtEl>
                                        <p:attrNameLst>
                                          <p:attrName>style.visibility</p:attrName>
                                        </p:attrNameLst>
                                      </p:cBhvr>
                                      <p:to>
                                        <p:strVal val="visible"/>
                                      </p:to>
                                    </p:set>
                                    <p:anim calcmode="lin" valueType="num">
                                      <p:cBhvr additive="base">
                                        <p:cTn id="19" dur="500" fill="hold"/>
                                        <p:tgtEl>
                                          <p:spTgt spid="184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2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4323">
                                            <p:txEl>
                                              <p:pRg st="3" end="3"/>
                                            </p:txEl>
                                          </p:spTgt>
                                        </p:tgtEl>
                                        <p:attrNameLst>
                                          <p:attrName>style.visibility</p:attrName>
                                        </p:attrNameLst>
                                      </p:cBhvr>
                                      <p:to>
                                        <p:strVal val="visible"/>
                                      </p:to>
                                    </p:set>
                                    <p:anim calcmode="lin" valueType="num">
                                      <p:cBhvr additive="base">
                                        <p:cTn id="23" dur="500" fill="hold"/>
                                        <p:tgtEl>
                                          <p:spTgt spid="18432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4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4323">
                                            <p:txEl>
                                              <p:pRg st="4" end="4"/>
                                            </p:txEl>
                                          </p:spTgt>
                                        </p:tgtEl>
                                        <p:attrNameLst>
                                          <p:attrName>style.visibility</p:attrName>
                                        </p:attrNameLst>
                                      </p:cBhvr>
                                      <p:to>
                                        <p:strVal val="visible"/>
                                      </p:to>
                                    </p:set>
                                    <p:anim calcmode="lin" valueType="num">
                                      <p:cBhvr additive="base">
                                        <p:cTn id="29" dur="500" fill="hold"/>
                                        <p:tgtEl>
                                          <p:spTgt spid="1843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432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4323">
                                            <p:txEl>
                                              <p:pRg st="5" end="5"/>
                                            </p:txEl>
                                          </p:spTgt>
                                        </p:tgtEl>
                                        <p:attrNameLst>
                                          <p:attrName>style.visibility</p:attrName>
                                        </p:attrNameLst>
                                      </p:cBhvr>
                                      <p:to>
                                        <p:strVal val="visible"/>
                                      </p:to>
                                    </p:set>
                                    <p:anim calcmode="lin" valueType="num">
                                      <p:cBhvr additive="base">
                                        <p:cTn id="33" dur="500" fill="hold"/>
                                        <p:tgtEl>
                                          <p:spTgt spid="18432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43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84323">
                                            <p:txEl>
                                              <p:pRg st="6" end="6"/>
                                            </p:txEl>
                                          </p:spTgt>
                                        </p:tgtEl>
                                        <p:attrNameLst>
                                          <p:attrName>style.visibility</p:attrName>
                                        </p:attrNameLst>
                                      </p:cBhvr>
                                      <p:to>
                                        <p:strVal val="visible"/>
                                      </p:to>
                                    </p:set>
                                    <p:anim calcmode="lin" valueType="num">
                                      <p:cBhvr additive="base">
                                        <p:cTn id="39" dur="500" fill="hold"/>
                                        <p:tgtEl>
                                          <p:spTgt spid="18432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43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84323">
                                            <p:txEl>
                                              <p:pRg st="7" end="7"/>
                                            </p:txEl>
                                          </p:spTgt>
                                        </p:tgtEl>
                                        <p:attrNameLst>
                                          <p:attrName>style.visibility</p:attrName>
                                        </p:attrNameLst>
                                      </p:cBhvr>
                                      <p:to>
                                        <p:strVal val="visible"/>
                                      </p:to>
                                    </p:set>
                                    <p:anim calcmode="lin" valueType="num">
                                      <p:cBhvr additive="base">
                                        <p:cTn id="45" dur="500" fill="hold"/>
                                        <p:tgtEl>
                                          <p:spTgt spid="18432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843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84323">
                                            <p:txEl>
                                              <p:pRg st="8" end="8"/>
                                            </p:txEl>
                                          </p:spTgt>
                                        </p:tgtEl>
                                        <p:attrNameLst>
                                          <p:attrName>style.visibility</p:attrName>
                                        </p:attrNameLst>
                                      </p:cBhvr>
                                      <p:to>
                                        <p:strVal val="visible"/>
                                      </p:to>
                                    </p:set>
                                    <p:anim calcmode="lin" valueType="num">
                                      <p:cBhvr additive="base">
                                        <p:cTn id="51" dur="500" fill="hold"/>
                                        <p:tgtEl>
                                          <p:spTgt spid="184323">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8432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84323">
                                            <p:txEl>
                                              <p:pRg st="9" end="9"/>
                                            </p:txEl>
                                          </p:spTgt>
                                        </p:tgtEl>
                                        <p:attrNameLst>
                                          <p:attrName>style.visibility</p:attrName>
                                        </p:attrNameLst>
                                      </p:cBhvr>
                                      <p:to>
                                        <p:strVal val="visible"/>
                                      </p:to>
                                    </p:set>
                                    <p:anim calcmode="lin" valueType="num">
                                      <p:cBhvr additive="base">
                                        <p:cTn id="57" dur="500" fill="hold"/>
                                        <p:tgtEl>
                                          <p:spTgt spid="184323">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8432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ESM-BETWEEN APEX AND LLSB</a:t>
            </a:r>
            <a:endParaRPr lang="en-US" dirty="0"/>
          </a:p>
        </p:txBody>
      </p:sp>
      <p:sp>
        <p:nvSpPr>
          <p:cNvPr id="3" name="Content Placeholder 2"/>
          <p:cNvSpPr>
            <a:spLocks noGrp="1"/>
          </p:cNvSpPr>
          <p:nvPr>
            <p:ph idx="1"/>
          </p:nvPr>
        </p:nvSpPr>
        <p:spPr/>
        <p:txBody>
          <a:bodyPr/>
          <a:lstStyle/>
          <a:p>
            <a:pPr>
              <a:defRPr/>
            </a:pPr>
            <a:endParaRPr lang="en-US"/>
          </a:p>
        </p:txBody>
      </p:sp>
      <p:pic>
        <p:nvPicPr>
          <p:cNvPr id="27652" name="Picture 2"/>
          <p:cNvPicPr>
            <a:picLocks noChangeAspect="1" noChangeArrowheads="1"/>
          </p:cNvPicPr>
          <p:nvPr/>
        </p:nvPicPr>
        <p:blipFill>
          <a:blip r:embed="rId3">
            <a:lum bright="-20000" contrast="60000"/>
            <a:grayscl/>
          </a:blip>
          <a:srcRect l="10001" t="11111" r="10001" b="6667"/>
          <a:stretch>
            <a:fillRect/>
          </a:stretch>
        </p:blipFill>
        <p:spPr bwMode="auto">
          <a:xfrm>
            <a:off x="1143000" y="1395412"/>
            <a:ext cx="7086600" cy="5462588"/>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0DC929-DFAB-4E67-B97A-91AD6CDB5B07}" type="slidenum">
              <a:rPr lang="en-US"/>
              <a:pPr/>
              <a:t>22</a:t>
            </a:fld>
            <a:endParaRPr lang="en-US"/>
          </a:p>
        </p:txBody>
      </p:sp>
      <p:sp>
        <p:nvSpPr>
          <p:cNvPr id="186370" name="Rectangle 1026"/>
          <p:cNvSpPr>
            <a:spLocks noGrp="1" noChangeArrowheads="1"/>
          </p:cNvSpPr>
          <p:nvPr>
            <p:ph type="title"/>
          </p:nvPr>
        </p:nvSpPr>
        <p:spPr>
          <a:xfrm>
            <a:off x="685800" y="152400"/>
            <a:ext cx="7772400" cy="1143000"/>
          </a:xfrm>
        </p:spPr>
        <p:txBody>
          <a:bodyPr/>
          <a:lstStyle/>
          <a:p>
            <a:r>
              <a:rPr lang="en-US" sz="3600" b="1" dirty="0" smtClean="0"/>
              <a:t>PHYSICAL</a:t>
            </a:r>
            <a:r>
              <a:rPr lang="en-US" sz="3200" dirty="0" smtClean="0"/>
              <a:t> </a:t>
            </a:r>
            <a:endParaRPr lang="en-US" sz="2000" dirty="0"/>
          </a:p>
        </p:txBody>
      </p:sp>
      <p:sp>
        <p:nvSpPr>
          <p:cNvPr id="186371" name="Rectangle 1027"/>
          <p:cNvSpPr>
            <a:spLocks noGrp="1" noChangeArrowheads="1"/>
          </p:cNvSpPr>
          <p:nvPr>
            <p:ph type="body" idx="1"/>
          </p:nvPr>
        </p:nvSpPr>
        <p:spPr/>
        <p:txBody>
          <a:bodyPr/>
          <a:lstStyle/>
          <a:p>
            <a:r>
              <a:rPr lang="en-US" sz="2800">
                <a:solidFill>
                  <a:schemeClr val="hlink"/>
                </a:solidFill>
              </a:rPr>
              <a:t>Holosystolic Murmur of MR:</a:t>
            </a:r>
            <a:endParaRPr lang="en-US" sz="2400">
              <a:solidFill>
                <a:schemeClr val="tx2"/>
              </a:solidFill>
            </a:endParaRPr>
          </a:p>
          <a:p>
            <a:pPr lvl="1"/>
            <a:r>
              <a:rPr lang="en-US" sz="2400">
                <a:solidFill>
                  <a:schemeClr val="tx2"/>
                </a:solidFill>
              </a:rPr>
              <a:t>Retrograde ejection of blood flow  into low pressure left atrium </a:t>
            </a:r>
          </a:p>
          <a:p>
            <a:pPr lvl="1"/>
            <a:r>
              <a:rPr lang="en-US" sz="2400">
                <a:solidFill>
                  <a:schemeClr val="tx2"/>
                </a:solidFill>
              </a:rPr>
              <a:t>Best heard at apex and axilla </a:t>
            </a:r>
          </a:p>
          <a:p>
            <a:pPr lvl="1"/>
            <a:r>
              <a:rPr lang="en-US" sz="2400">
                <a:solidFill>
                  <a:schemeClr val="tx2"/>
                </a:solidFill>
              </a:rPr>
              <a:t>Pt. with SAM</a:t>
            </a:r>
            <a:r>
              <a:rPr lang="en-US" sz="2400" baseline="30000">
                <a:solidFill>
                  <a:schemeClr val="tx2"/>
                </a:solidFill>
              </a:rPr>
              <a:t>*</a:t>
            </a:r>
            <a:r>
              <a:rPr lang="en-US" sz="2400">
                <a:solidFill>
                  <a:schemeClr val="tx2"/>
                </a:solidFill>
              </a:rPr>
              <a:t> and significant LV outflow gradients</a:t>
            </a:r>
          </a:p>
          <a:p>
            <a:endParaRPr lang="en-US" sz="2800">
              <a:solidFill>
                <a:schemeClr val="hlink"/>
              </a:solidFill>
            </a:endParaRPr>
          </a:p>
          <a:p>
            <a:endParaRPr lang="en-US" sz="2800">
              <a:solidFill>
                <a:schemeClr val="hlink"/>
              </a:solidFill>
            </a:endParaRPr>
          </a:p>
          <a:p>
            <a:r>
              <a:rPr lang="en-US" sz="2800">
                <a:solidFill>
                  <a:schemeClr val="hlink"/>
                </a:solidFill>
              </a:rPr>
              <a:t>Diastolic Decrescendo Murmur of AR:</a:t>
            </a:r>
            <a:r>
              <a:rPr lang="en-US" sz="2400">
                <a:solidFill>
                  <a:schemeClr val="tx2"/>
                </a:solidFill>
              </a:rPr>
              <a:t> 10% of Pt.</a:t>
            </a:r>
          </a:p>
          <a:p>
            <a:pPr>
              <a:buFontTx/>
              <a:buNone/>
            </a:pPr>
            <a:endParaRPr lang="en-US" sz="1600" baseline="30000">
              <a:solidFill>
                <a:schemeClr val="tx2"/>
              </a:solidFill>
            </a:endParaRPr>
          </a:p>
          <a:p>
            <a:pPr>
              <a:buFontTx/>
              <a:buNone/>
            </a:pPr>
            <a:r>
              <a:rPr lang="en-US" sz="1600" baseline="30000">
                <a:solidFill>
                  <a:schemeClr val="tx2"/>
                </a:solidFill>
              </a:rPr>
              <a:t>	* </a:t>
            </a:r>
            <a:r>
              <a:rPr lang="en-US" sz="1600">
                <a:solidFill>
                  <a:schemeClr val="tx2"/>
                </a:solidFill>
              </a:rPr>
              <a:t>Systolic anterior motion</a:t>
            </a:r>
            <a:endParaRPr lang="en-US" sz="2800" baseline="30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p:cTn id="7" dur="500" fill="hold"/>
                                        <p:tgtEl>
                                          <p:spTgt spid="186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637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anim calcmode="lin" valueType="num">
                                      <p:cBhvr>
                                        <p:cTn id="11" dur="500" fill="hold"/>
                                        <p:tgtEl>
                                          <p:spTgt spid="18637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86371">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anim calcmode="lin" valueType="num">
                                      <p:cBhvr>
                                        <p:cTn id="15" dur="500" fill="hold"/>
                                        <p:tgtEl>
                                          <p:spTgt spid="18637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86371">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anim calcmode="lin" valueType="num">
                                      <p:cBhvr>
                                        <p:cTn id="19" dur="500" fill="hold"/>
                                        <p:tgtEl>
                                          <p:spTgt spid="18637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8637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6371">
                                            <p:txEl>
                                              <p:pRg st="6" end="6"/>
                                            </p:txEl>
                                          </p:spTgt>
                                        </p:tgtEl>
                                        <p:attrNameLst>
                                          <p:attrName>style.visibility</p:attrName>
                                        </p:attrNameLst>
                                      </p:cBhvr>
                                      <p:to>
                                        <p:strVal val="visible"/>
                                      </p:to>
                                    </p:set>
                                    <p:anim calcmode="lin" valueType="num">
                                      <p:cBhvr>
                                        <p:cTn id="25" dur="500" fill="hold"/>
                                        <p:tgtEl>
                                          <p:spTgt spid="186371">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8637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6371">
                                            <p:txEl>
                                              <p:pRg st="8" end="8"/>
                                            </p:txEl>
                                          </p:spTgt>
                                        </p:tgtEl>
                                        <p:attrNameLst>
                                          <p:attrName>style.visibility</p:attrName>
                                        </p:attrNameLst>
                                      </p:cBhvr>
                                      <p:to>
                                        <p:strVal val="visible"/>
                                      </p:to>
                                    </p:set>
                                    <p:anim calcmode="lin" valueType="num">
                                      <p:cBhvr>
                                        <p:cTn id="31" dur="500" fill="hold"/>
                                        <p:tgtEl>
                                          <p:spTgt spid="186371">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186371">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MIMICKING HYPERTROPHIC CARDIOMYOPATHY</a:t>
            </a:r>
            <a:endParaRPr lang="en-US" sz="2800" b="1" dirty="0"/>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smtClean="0"/>
              <a:t>Chronic hypertension</a:t>
            </a:r>
          </a:p>
          <a:p>
            <a:r>
              <a:rPr lang="en-US" sz="2400" dirty="0" smtClean="0"/>
              <a:t>RV hypertrophy</a:t>
            </a:r>
          </a:p>
          <a:p>
            <a:r>
              <a:rPr lang="en-US" sz="2400" dirty="0" smtClean="0"/>
              <a:t>Cardiac </a:t>
            </a:r>
            <a:r>
              <a:rPr lang="en-US" sz="2400" dirty="0" err="1" smtClean="0"/>
              <a:t>amyloidosis</a:t>
            </a:r>
            <a:r>
              <a:rPr lang="en-US" sz="2400" dirty="0" smtClean="0"/>
              <a:t> </a:t>
            </a:r>
          </a:p>
          <a:p>
            <a:r>
              <a:rPr lang="en-US" sz="2400" dirty="0" smtClean="0"/>
              <a:t>Athlete's heart</a:t>
            </a:r>
          </a:p>
          <a:p>
            <a:r>
              <a:rPr lang="en-US" sz="2400" dirty="0" err="1" smtClean="0"/>
              <a:t>Valvular</a:t>
            </a:r>
            <a:r>
              <a:rPr lang="en-US" sz="2400" dirty="0" smtClean="0"/>
              <a:t> AS</a:t>
            </a:r>
          </a:p>
          <a:p>
            <a:pPr>
              <a:buNone/>
            </a:pPr>
            <a:endParaRPr lang="en-US" sz="2400" dirty="0" smtClean="0"/>
          </a:p>
          <a:p>
            <a:pPr>
              <a:buNone/>
            </a:pPr>
            <a:r>
              <a:rPr lang="en-US" sz="2400" dirty="0" smtClean="0"/>
              <a:t>Apical hypertrophy  - apical cavity obliteration caused by </a:t>
            </a:r>
            <a:r>
              <a:rPr lang="en-US" sz="2400" dirty="0" err="1" smtClean="0"/>
              <a:t>hypereosinophilic</a:t>
            </a:r>
            <a:r>
              <a:rPr lang="en-US" sz="2400" dirty="0" smtClean="0"/>
              <a:t> syndrome or </a:t>
            </a:r>
            <a:r>
              <a:rPr lang="en-US" sz="2400" dirty="0" err="1" smtClean="0"/>
              <a:t>noncompaction</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POINTS FAVOURING HCM IN HTN</a:t>
            </a:r>
            <a:endParaRPr lang="en-US" sz="4000" b="1" dirty="0"/>
          </a:p>
        </p:txBody>
      </p:sp>
      <p:sp>
        <p:nvSpPr>
          <p:cNvPr id="3" name="Content Placeholder 2"/>
          <p:cNvSpPr>
            <a:spLocks noGrp="1"/>
          </p:cNvSpPr>
          <p:nvPr>
            <p:ph idx="1"/>
          </p:nvPr>
        </p:nvSpPr>
        <p:spPr/>
        <p:txBody>
          <a:bodyPr>
            <a:normAutofit fontScale="70000" lnSpcReduction="20000"/>
          </a:bodyPr>
          <a:lstStyle/>
          <a:p>
            <a:r>
              <a:rPr lang="en-US" dirty="0" smtClean="0"/>
              <a:t>Family history of </a:t>
            </a:r>
            <a:r>
              <a:rPr lang="en-US" dirty="0" smtClean="0"/>
              <a:t>HCM</a:t>
            </a:r>
          </a:p>
          <a:p>
            <a:r>
              <a:rPr lang="en-US" dirty="0" smtClean="0"/>
              <a:t>Asymmetry </a:t>
            </a:r>
            <a:endParaRPr lang="en-US" dirty="0" smtClean="0"/>
          </a:p>
          <a:p>
            <a:r>
              <a:rPr lang="en-US" dirty="0" smtClean="0"/>
              <a:t>Right ventricular hypertrophy</a:t>
            </a:r>
          </a:p>
          <a:p>
            <a:r>
              <a:rPr lang="en-US" dirty="0" smtClean="0"/>
              <a:t>Late gadolinium enhancement at the RV insertion points or localized to segments of maximum LV thickening on CMR</a:t>
            </a:r>
          </a:p>
          <a:p>
            <a:r>
              <a:rPr lang="en-US" dirty="0" smtClean="0"/>
              <a:t>Maximum LV wall thickness ≥15 mm (Caucasian); ≥20 mm (black)</a:t>
            </a:r>
          </a:p>
          <a:p>
            <a:r>
              <a:rPr lang="en-US" dirty="0" smtClean="0"/>
              <a:t>Severe diastolic dysfunction</a:t>
            </a:r>
          </a:p>
          <a:p>
            <a:r>
              <a:rPr lang="en-US" dirty="0" smtClean="0"/>
              <a:t>Marked </a:t>
            </a:r>
            <a:r>
              <a:rPr lang="en-US" dirty="0" err="1" smtClean="0"/>
              <a:t>repolarisation</a:t>
            </a:r>
            <a:r>
              <a:rPr lang="en-US" dirty="0" smtClean="0"/>
              <a:t> abnormalities, conduction disease or Q-waves on 12 lead ECG</a:t>
            </a:r>
          </a:p>
          <a:p>
            <a:r>
              <a:rPr lang="en-US" dirty="0" smtClean="0"/>
              <a:t>Regression of LVH</a:t>
            </a:r>
          </a:p>
          <a:p>
            <a:endParaRPr lang="en-US" dirty="0" smtClean="0"/>
          </a:p>
          <a:p>
            <a:r>
              <a:rPr lang="en-US" sz="2300" dirty="0" smtClean="0"/>
              <a:t>ESC Guidelines2014</a:t>
            </a:r>
            <a:endParaRPr lang="en-US" sz="23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 ">
            <a:hlinkClick r:id="rId3"/>
          </p:cNvPr>
          <p:cNvPicPr>
            <a:picLocks noChangeAspect="1" noChangeArrowheads="1"/>
          </p:cNvPicPr>
          <p:nvPr/>
        </p:nvPicPr>
        <p:blipFill>
          <a:blip r:embed="rId4"/>
          <a:srcRect/>
          <a:stretch>
            <a:fillRect/>
          </a:stretch>
        </p:blipFill>
        <p:spPr bwMode="auto">
          <a:xfrm>
            <a:off x="2362200" y="838200"/>
            <a:ext cx="4241800" cy="5849938"/>
          </a:xfrm>
          <a:prstGeom prst="rect">
            <a:avLst/>
          </a:prstGeom>
          <a:noFill/>
          <a:ln w="9525">
            <a:noFill/>
            <a:miter lim="800000"/>
            <a:headEnd/>
            <a:tailEnd/>
          </a:ln>
        </p:spPr>
      </p:pic>
      <p:sp>
        <p:nvSpPr>
          <p:cNvPr id="257030" name="Rectangle 6"/>
          <p:cNvSpPr>
            <a:spLocks noGrp="1" noRot="1" noChangeArrowheads="1"/>
          </p:cNvSpPr>
          <p:nvPr>
            <p:ph type="title"/>
          </p:nvPr>
        </p:nvSpPr>
        <p:spPr>
          <a:xfrm>
            <a:off x="0" y="0"/>
            <a:ext cx="9144000" cy="838200"/>
          </a:xfrm>
        </p:spPr>
        <p:txBody>
          <a:bodyPr>
            <a:normAutofit/>
          </a:bodyPr>
          <a:lstStyle/>
          <a:p>
            <a:pPr eaLnBrk="1" hangingPunct="1">
              <a:defRPr/>
            </a:pPr>
            <a:r>
              <a:rPr lang="en-US" sz="4000" b="1" dirty="0" smtClean="0"/>
              <a:t>HCM VS. ATHLETE’S HEART </a:t>
            </a:r>
          </a:p>
        </p:txBody>
      </p:sp>
      <p:sp>
        <p:nvSpPr>
          <p:cNvPr id="74756" name="Text Box 7"/>
          <p:cNvSpPr txBox="1">
            <a:spLocks noChangeArrowheads="1"/>
          </p:cNvSpPr>
          <p:nvPr/>
        </p:nvSpPr>
        <p:spPr bwMode="auto">
          <a:xfrm>
            <a:off x="6613525" y="6221413"/>
            <a:ext cx="2225675" cy="366712"/>
          </a:xfrm>
          <a:prstGeom prst="rect">
            <a:avLst/>
          </a:prstGeom>
          <a:noFill/>
          <a:ln w="9525">
            <a:noFill/>
            <a:miter lim="800000"/>
            <a:headEnd/>
            <a:tailEnd/>
          </a:ln>
        </p:spPr>
        <p:txBody>
          <a:bodyPr>
            <a:spAutoFit/>
          </a:bodyPr>
          <a:lstStyle/>
          <a:p>
            <a:r>
              <a:rPr lang="en-US" i="0"/>
              <a:t>Circulation 1995;91. </a:t>
            </a:r>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sz="4000" b="1" dirty="0" smtClean="0"/>
              <a:t>HCM VS AORTIC STENOSIS</a:t>
            </a:r>
          </a:p>
        </p:txBody>
      </p:sp>
      <p:sp>
        <p:nvSpPr>
          <p:cNvPr id="44035" name="Rectangle 3"/>
          <p:cNvSpPr>
            <a:spLocks noGrp="1" noChangeArrowheads="1"/>
          </p:cNvSpPr>
          <p:nvPr>
            <p:ph type="body" idx="1"/>
          </p:nvPr>
        </p:nvSpPr>
        <p:spPr>
          <a:xfrm>
            <a:off x="685800" y="1600200"/>
            <a:ext cx="7916863" cy="4114800"/>
          </a:xfrm>
        </p:spPr>
        <p:txBody>
          <a:bodyPr/>
          <a:lstStyle/>
          <a:p>
            <a:pPr>
              <a:buFontTx/>
              <a:buNone/>
            </a:pPr>
            <a:r>
              <a:rPr lang="en-US" sz="2400" dirty="0" smtClean="0"/>
              <a:t>	 			          HCM		Fixed Obstruction</a:t>
            </a:r>
            <a:br>
              <a:rPr lang="en-US" sz="2400" dirty="0" smtClean="0"/>
            </a:br>
            <a:r>
              <a:rPr lang="en-US" sz="2400" dirty="0" smtClean="0"/>
              <a:t/>
            </a:r>
            <a:br>
              <a:rPr lang="en-US" sz="2400" dirty="0" smtClean="0"/>
            </a:br>
            <a:r>
              <a:rPr lang="en-US" sz="2400" dirty="0" smtClean="0"/>
              <a:t>carotid pulse	spike and dome	 </a:t>
            </a:r>
            <a:r>
              <a:rPr lang="en-US" sz="2400" dirty="0" err="1" smtClean="0"/>
              <a:t>parvus</a:t>
            </a:r>
            <a:endParaRPr lang="en-US" sz="2400" dirty="0" smtClean="0"/>
          </a:p>
          <a:p>
            <a:pPr>
              <a:buFontTx/>
              <a:buNone/>
            </a:pPr>
            <a:r>
              <a:rPr lang="en-US" sz="2400" dirty="0" smtClean="0"/>
              <a:t> </a:t>
            </a:r>
          </a:p>
          <a:p>
            <a:pPr>
              <a:buFontTx/>
              <a:buNone/>
            </a:pPr>
            <a:r>
              <a:rPr lang="en-US" sz="2400" dirty="0" smtClean="0"/>
              <a:t>	murmur				          radiate to carotids</a:t>
            </a:r>
            <a:br>
              <a:rPr lang="en-US" sz="2400" dirty="0" smtClean="0"/>
            </a:br>
            <a:r>
              <a:rPr lang="en-US" sz="2400" dirty="0" smtClean="0"/>
              <a:t>			</a:t>
            </a:r>
            <a:r>
              <a:rPr lang="en-US" sz="2400" dirty="0" smtClean="0">
                <a:sym typeface="Symbol" pitchFamily="18" charset="2"/>
              </a:rPr>
              <a:t> </a:t>
            </a:r>
            <a:r>
              <a:rPr lang="en-US" sz="2400" dirty="0" err="1" smtClean="0">
                <a:sym typeface="Symbol" pitchFamily="18" charset="2"/>
              </a:rPr>
              <a:t>valsalva</a:t>
            </a:r>
            <a:r>
              <a:rPr lang="en-US" sz="2400" dirty="0" smtClean="0">
                <a:sym typeface="Symbol" pitchFamily="18" charset="2"/>
              </a:rPr>
              <a:t>, standing</a:t>
            </a:r>
            <a:br>
              <a:rPr lang="en-US" sz="2400" dirty="0" smtClean="0">
                <a:sym typeface="Symbol" pitchFamily="18" charset="2"/>
              </a:rPr>
            </a:br>
            <a:r>
              <a:rPr lang="en-US" sz="2400" dirty="0" smtClean="0">
                <a:sym typeface="Symbol" pitchFamily="18" charset="2"/>
              </a:rPr>
              <a:t>			 squatting, handgrip</a:t>
            </a:r>
            <a:br>
              <a:rPr lang="en-US" sz="2400" dirty="0" smtClean="0">
                <a:sym typeface="Symbol" pitchFamily="18" charset="2"/>
              </a:rPr>
            </a:br>
            <a:r>
              <a:rPr lang="en-US" sz="2400" dirty="0" smtClean="0">
                <a:sym typeface="Symbol" pitchFamily="18" charset="2"/>
              </a:rPr>
              <a:t>			 passive leg elevation</a:t>
            </a:r>
          </a:p>
          <a:p>
            <a:pPr>
              <a:buFontTx/>
              <a:buNone/>
            </a:pPr>
            <a:r>
              <a:rPr lang="en-US" sz="2400" dirty="0" smtClean="0">
                <a:sym typeface="Symbol" pitchFamily="18" charset="2"/>
              </a:rPr>
              <a:t>	systolic thrill	4th left </a:t>
            </a:r>
            <a:r>
              <a:rPr lang="en-US" sz="2400" dirty="0" err="1" smtClean="0">
                <a:sym typeface="Symbol" pitchFamily="18" charset="2"/>
              </a:rPr>
              <a:t>ics</a:t>
            </a:r>
            <a:r>
              <a:rPr lang="en-US" sz="2400" dirty="0" smtClean="0">
                <a:sym typeface="Symbol" pitchFamily="18" charset="2"/>
              </a:rPr>
              <a:t>	              2nd right </a:t>
            </a:r>
            <a:r>
              <a:rPr lang="en-US" sz="2400" dirty="0" err="1" smtClean="0">
                <a:sym typeface="Symbol" pitchFamily="18" charset="2"/>
              </a:rPr>
              <a:t>ics</a:t>
            </a:r>
            <a:r>
              <a:rPr lang="en-US" sz="2400" dirty="0" smtClean="0">
                <a:sym typeface="Symbol" pitchFamily="18" charset="2"/>
              </a:rPr>
              <a:t/>
            </a:r>
            <a:br>
              <a:rPr lang="en-US" sz="2400" dirty="0" smtClean="0">
                <a:sym typeface="Symbol" pitchFamily="18" charset="2"/>
              </a:rPr>
            </a:br>
            <a:r>
              <a:rPr lang="en-US" sz="2400" dirty="0" smtClean="0">
                <a:sym typeface="Symbol" pitchFamily="18" charset="2"/>
              </a:rPr>
              <a:t>systolic click	absent		               present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404813"/>
            <a:ext cx="8229600" cy="1143000"/>
          </a:xfrm>
        </p:spPr>
        <p:txBody>
          <a:bodyPr/>
          <a:lstStyle/>
          <a:p>
            <a:pPr eaLnBrk="1" hangingPunct="1"/>
            <a:r>
              <a:rPr lang="en-US" altLang="en-US" b="1" dirty="0" smtClean="0"/>
              <a:t>DIAGNOSIS</a:t>
            </a:r>
            <a:endParaRPr lang="en-IN" altLang="en-US" b="1" dirty="0" smtClean="0"/>
          </a:p>
        </p:txBody>
      </p:sp>
      <p:sp>
        <p:nvSpPr>
          <p:cNvPr id="3" name="Content Placeholder 2"/>
          <p:cNvSpPr>
            <a:spLocks noGrp="1"/>
          </p:cNvSpPr>
          <p:nvPr>
            <p:ph idx="1"/>
          </p:nvPr>
        </p:nvSpPr>
        <p:spPr>
          <a:xfrm>
            <a:off x="457200" y="1412875"/>
            <a:ext cx="8229600" cy="4968875"/>
          </a:xfrm>
          <a:ln>
            <a:solidFill>
              <a:srgbClr val="C00000"/>
            </a:solidFill>
          </a:ln>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ECG</a:t>
            </a:r>
          </a:p>
          <a:p>
            <a:pPr eaLnBrk="1" fontAlgn="auto" hangingPunct="1">
              <a:spcAft>
                <a:spcPts val="0"/>
              </a:spcAft>
              <a:buFont typeface="Arial" panose="020B0604020202020204" pitchFamily="34" charset="0"/>
              <a:buChar char="•"/>
              <a:defRPr/>
            </a:pPr>
            <a:r>
              <a:rPr lang="en-US" dirty="0" smtClean="0"/>
              <a:t>IMAGING</a:t>
            </a:r>
          </a:p>
          <a:p>
            <a:pPr marL="0" indent="0" eaLnBrk="1" fontAlgn="auto" hangingPunct="1">
              <a:spcAft>
                <a:spcPts val="0"/>
              </a:spcAft>
              <a:buFont typeface="Arial" panose="020B0604020202020204" pitchFamily="34" charset="0"/>
              <a:buNone/>
              <a:defRPr/>
            </a:pPr>
            <a:r>
              <a:rPr lang="en-US" dirty="0" smtClean="0"/>
              <a:t>         - ECHOCARDIOGRAPHY</a:t>
            </a:r>
          </a:p>
          <a:p>
            <a:pPr marL="0" indent="0" eaLnBrk="1" fontAlgn="auto" hangingPunct="1">
              <a:spcAft>
                <a:spcPts val="0"/>
              </a:spcAft>
              <a:buFont typeface="Arial" panose="020B0604020202020204" pitchFamily="34" charset="0"/>
              <a:buNone/>
              <a:defRPr/>
            </a:pPr>
            <a:r>
              <a:rPr lang="en-US" dirty="0" smtClean="0"/>
              <a:t>         - CARDIAC MRI</a:t>
            </a:r>
          </a:p>
          <a:p>
            <a:pPr marL="0" indent="0" eaLnBrk="1" fontAlgn="auto" hangingPunct="1">
              <a:spcAft>
                <a:spcPts val="0"/>
              </a:spcAft>
              <a:buFont typeface="Arial" panose="020B0604020202020204" pitchFamily="34" charset="0"/>
              <a:buNone/>
              <a:defRPr/>
            </a:pPr>
            <a:r>
              <a:rPr lang="en-US" dirty="0" smtClean="0"/>
              <a:t>         - OTHER MODALITIES</a:t>
            </a:r>
          </a:p>
          <a:p>
            <a:pPr eaLnBrk="1" fontAlgn="auto" hangingPunct="1">
              <a:spcAft>
                <a:spcPts val="0"/>
              </a:spcAft>
              <a:buFont typeface="Arial" panose="020B0604020202020204" pitchFamily="34" charset="0"/>
              <a:buChar char="•"/>
              <a:defRPr/>
            </a:pPr>
            <a:r>
              <a:rPr lang="en-US" dirty="0" smtClean="0"/>
              <a:t>CATH DATA</a:t>
            </a:r>
          </a:p>
          <a:p>
            <a:pPr eaLnBrk="1" fontAlgn="auto" hangingPunct="1">
              <a:spcAft>
                <a:spcPts val="0"/>
              </a:spcAft>
              <a:buFont typeface="Arial" panose="020B0604020202020204" pitchFamily="34" charset="0"/>
              <a:buChar char="•"/>
              <a:defRPr/>
            </a:pPr>
            <a:r>
              <a:rPr lang="en-US" dirty="0" smtClean="0"/>
              <a:t>TESTS TO RISK STRATIFY PATIENTS</a:t>
            </a:r>
          </a:p>
          <a:p>
            <a:pPr eaLnBrk="1" fontAlgn="auto" hangingPunct="1">
              <a:spcAft>
                <a:spcPts val="0"/>
              </a:spcAft>
              <a:buFont typeface="Arial" panose="020B0604020202020204" pitchFamily="34" charset="0"/>
              <a:buChar char="•"/>
              <a:defRPr/>
            </a:pPr>
            <a:r>
              <a:rPr lang="en-US" dirty="0" smtClean="0"/>
              <a:t>GENETIC TESTING</a:t>
            </a:r>
          </a:p>
          <a:p>
            <a:pPr eaLnBrk="1" fontAlgn="auto" hangingPunct="1">
              <a:spcAft>
                <a:spcPts val="0"/>
              </a:spcAft>
              <a:buFont typeface="Arial" panose="020B0604020202020204" pitchFamily="34" charset="0"/>
              <a:buChar char="•"/>
              <a:defRPr/>
            </a:pPr>
            <a:r>
              <a:rPr lang="en-US" dirty="0" smtClean="0"/>
              <a:t>FAMILY SCREENING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ECG</a:t>
            </a:r>
            <a:endParaRPr lang="en-US" sz="3200" dirty="0"/>
          </a:p>
        </p:txBody>
      </p:sp>
      <p:sp>
        <p:nvSpPr>
          <p:cNvPr id="3" name="Content Placeholder 2"/>
          <p:cNvSpPr>
            <a:spLocks noGrp="1"/>
          </p:cNvSpPr>
          <p:nvPr>
            <p:ph idx="1"/>
          </p:nvPr>
        </p:nvSpPr>
        <p:spPr>
          <a:xfrm>
            <a:off x="457200" y="1066800"/>
            <a:ext cx="8229600" cy="5486400"/>
          </a:xfrm>
        </p:spPr>
        <p:txBody>
          <a:bodyPr>
            <a:noAutofit/>
          </a:bodyPr>
          <a:lstStyle/>
          <a:p>
            <a:pPr>
              <a:buNone/>
            </a:pPr>
            <a:r>
              <a:rPr lang="en-US" sz="2400" dirty="0"/>
              <a:t>A</a:t>
            </a:r>
            <a:r>
              <a:rPr lang="en-US" sz="2400" dirty="0" smtClean="0"/>
              <a:t>bnormal -  &gt;90% of pts  &amp;   &gt;75% of asymptomatic relatives</a:t>
            </a:r>
          </a:p>
          <a:p>
            <a:pPr marL="857250" lvl="1" indent="-457200"/>
            <a:endParaRPr lang="en-US" sz="2000" dirty="0" smtClean="0"/>
          </a:p>
          <a:p>
            <a:pPr marL="857250" lvl="1" indent="-457200"/>
            <a:r>
              <a:rPr lang="en-US" sz="2000" dirty="0" smtClean="0"/>
              <a:t>Increased voltages consistent with LV hypertrophy</a:t>
            </a:r>
          </a:p>
          <a:p>
            <a:pPr marL="857250" lvl="1" indent="-457200"/>
            <a:r>
              <a:rPr lang="en-US" sz="2000" dirty="0" smtClean="0"/>
              <a:t>ST-T changes - marked T wave inversion in the lateral </a:t>
            </a:r>
            <a:r>
              <a:rPr lang="en-US" sz="2000" dirty="0" err="1" smtClean="0"/>
              <a:t>precordial</a:t>
            </a:r>
            <a:r>
              <a:rPr lang="en-US" sz="2000" dirty="0" smtClean="0"/>
              <a:t> leads</a:t>
            </a:r>
          </a:p>
          <a:p>
            <a:pPr marL="857250" lvl="1" indent="-457200"/>
            <a:r>
              <a:rPr lang="en-US" sz="2000" dirty="0" smtClean="0"/>
              <a:t>Left </a:t>
            </a:r>
            <a:r>
              <a:rPr lang="en-US" sz="2000" dirty="0" err="1" smtClean="0"/>
              <a:t>atrial</a:t>
            </a:r>
            <a:r>
              <a:rPr lang="en-US" sz="2000" dirty="0" smtClean="0"/>
              <a:t> enlargement</a:t>
            </a:r>
          </a:p>
          <a:p>
            <a:pPr marL="857250" lvl="1" indent="-457200"/>
            <a:r>
              <a:rPr lang="en-US" sz="2000" dirty="0" smtClean="0"/>
              <a:t>Deep and narrow Q waves lateral </a:t>
            </a:r>
            <a:r>
              <a:rPr lang="en-US" sz="2000" dirty="0" err="1" smtClean="0"/>
              <a:t>precardial</a:t>
            </a:r>
            <a:r>
              <a:rPr lang="en-US" sz="2000" dirty="0" smtClean="0"/>
              <a:t> leads </a:t>
            </a:r>
          </a:p>
          <a:p>
            <a:pPr marL="857250" lvl="1" indent="-457200"/>
            <a:r>
              <a:rPr lang="en-US" sz="2000" dirty="0"/>
              <a:t>D</a:t>
            </a:r>
            <a:r>
              <a:rPr lang="en-US" sz="2000" dirty="0" smtClean="0"/>
              <a:t>iminished R waves in the lateral </a:t>
            </a:r>
            <a:r>
              <a:rPr lang="en-US" sz="2000" dirty="0" err="1" smtClean="0"/>
              <a:t>precordial</a:t>
            </a:r>
            <a:r>
              <a:rPr lang="en-US" sz="2000" dirty="0" smtClean="0"/>
              <a:t> leads.</a:t>
            </a:r>
          </a:p>
          <a:p>
            <a:pPr>
              <a:buNone/>
            </a:pPr>
            <a:endParaRPr lang="en-US" sz="2400" dirty="0" smtClean="0"/>
          </a:p>
          <a:p>
            <a:pPr>
              <a:buNone/>
            </a:pPr>
            <a:r>
              <a:rPr lang="en-US" sz="2400" dirty="0" smtClean="0"/>
              <a:t>Normal ECG - 5% of pts </a:t>
            </a:r>
          </a:p>
          <a:p>
            <a:pPr lvl="1"/>
            <a:r>
              <a:rPr lang="en-US" sz="2000" dirty="0"/>
              <a:t>L</a:t>
            </a:r>
            <a:r>
              <a:rPr lang="en-US" sz="2000" dirty="0" smtClean="0"/>
              <a:t>ess severe phenotype and favorable course</a:t>
            </a:r>
            <a:endParaRPr lang="en-US" sz="2000" baseline="30000" dirty="0"/>
          </a:p>
          <a:p>
            <a:pPr lvl="1"/>
            <a:r>
              <a:rPr lang="en-US" sz="2000" dirty="0"/>
              <a:t>N</a:t>
            </a:r>
            <a:r>
              <a:rPr lang="en-US" sz="2000" dirty="0" smtClean="0"/>
              <a:t>ot predictive of future sudden death</a:t>
            </a:r>
          </a:p>
          <a:p>
            <a:pPr>
              <a:buNone/>
            </a:pPr>
            <a:endParaRPr lang="en-US" sz="1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2800" b="1" kern="0" dirty="0" smtClean="0">
                <a:effectLst>
                  <a:outerShdw blurRad="38100" dist="38100" dir="2700000" algn="tl">
                    <a:srgbClr val="000000"/>
                  </a:outerShdw>
                </a:effectLst>
              </a:rPr>
              <a:t>ECHOCARDIOGRAPHY </a:t>
            </a:r>
            <a:br>
              <a:rPr lang="en-US" sz="2800" b="1" kern="0" dirty="0" smtClean="0">
                <a:effectLst>
                  <a:outerShdw blurRad="38100" dist="38100" dir="2700000" algn="tl">
                    <a:srgbClr val="000000"/>
                  </a:outerShdw>
                </a:effectLst>
              </a:rPr>
            </a:br>
            <a:r>
              <a:rPr lang="en-US" sz="2800" b="1" dirty="0" smtClean="0"/>
              <a:t>A COMPREHENSIVE  ECHO EVALUATION REPORT</a:t>
            </a:r>
            <a:endParaRPr lang="en-IN" sz="2800" b="1" dirty="0" smtClean="0"/>
          </a:p>
        </p:txBody>
      </p:sp>
      <p:sp>
        <p:nvSpPr>
          <p:cNvPr id="4" name="Content Placeholder 3"/>
          <p:cNvSpPr>
            <a:spLocks noGrp="1"/>
          </p:cNvSpPr>
          <p:nvPr>
            <p:ph idx="1"/>
          </p:nvPr>
        </p:nvSpPr>
        <p:spPr/>
        <p:txBody>
          <a:bodyPr/>
          <a:lstStyle/>
          <a:p>
            <a:endParaRPr lang="en-US"/>
          </a:p>
        </p:txBody>
      </p:sp>
      <p:pic>
        <p:nvPicPr>
          <p:cNvPr id="35843" name="Picture 3"/>
          <p:cNvPicPr>
            <a:picLocks noChangeAspect="1" noChangeArrowheads="1"/>
          </p:cNvPicPr>
          <p:nvPr/>
        </p:nvPicPr>
        <p:blipFill>
          <a:blip r:embed="rId2"/>
          <a:srcRect b="11978"/>
          <a:stretch>
            <a:fillRect/>
          </a:stretch>
        </p:blipFill>
        <p:spPr bwMode="auto">
          <a:xfrm>
            <a:off x="911225" y="1700213"/>
            <a:ext cx="7548563"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HCM is a </a:t>
            </a:r>
            <a:r>
              <a:rPr lang="en-US" dirty="0" smtClean="0"/>
              <a:t>genetic </a:t>
            </a:r>
            <a:r>
              <a:rPr lang="en-US" dirty="0" smtClean="0"/>
              <a:t>disease </a:t>
            </a:r>
            <a:r>
              <a:rPr lang="en-US" dirty="0" smtClean="0"/>
              <a:t>state characterized by unexplained LV hypertrophy associated  with </a:t>
            </a:r>
            <a:r>
              <a:rPr lang="en-US" dirty="0" err="1" smtClean="0"/>
              <a:t>nondilated</a:t>
            </a:r>
            <a:r>
              <a:rPr lang="en-US" dirty="0" smtClean="0"/>
              <a:t> ventricular chambers in the absence of  another cardiac or systemic disease that itself would be capable of producing the magnitude of hypertrophy evident in given patient.</a:t>
            </a:r>
          </a:p>
          <a:p>
            <a:pPr>
              <a:buNone/>
            </a:pPr>
            <a:r>
              <a:rPr lang="en-US" dirty="0" smtClean="0"/>
              <a:t>It’s </a:t>
            </a:r>
            <a:r>
              <a:rPr lang="en-US" dirty="0" err="1" smtClean="0"/>
              <a:t>prevalance</a:t>
            </a:r>
            <a:r>
              <a:rPr lang="en-US" dirty="0" smtClean="0"/>
              <a:t>  </a:t>
            </a:r>
            <a:r>
              <a:rPr lang="en-US" dirty="0" smtClean="0"/>
              <a:t>estimated to be 1:500</a:t>
            </a:r>
          </a:p>
          <a:p>
            <a:pPr>
              <a:buNone/>
            </a:pPr>
            <a:r>
              <a:rPr lang="en-US" dirty="0" smtClean="0"/>
              <a:t>IHSS, HOCM, and </a:t>
            </a:r>
            <a:r>
              <a:rPr lang="en-US" dirty="0" smtClean="0"/>
              <a:t>MSS are older terms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LV hypertrophy</a:t>
            </a:r>
            <a:endParaRPr lang="en-US" sz="3200" u="sng" dirty="0"/>
          </a:p>
        </p:txBody>
      </p:sp>
      <p:sp>
        <p:nvSpPr>
          <p:cNvPr id="3" name="Content Placeholder 2"/>
          <p:cNvSpPr>
            <a:spLocks noGrp="1"/>
          </p:cNvSpPr>
          <p:nvPr>
            <p:ph idx="1"/>
          </p:nvPr>
        </p:nvSpPr>
        <p:spPr/>
        <p:txBody>
          <a:bodyPr>
            <a:normAutofit/>
          </a:bodyPr>
          <a:lstStyle/>
          <a:p>
            <a:r>
              <a:rPr lang="en-US" sz="2400" dirty="0" smtClean="0"/>
              <a:t>Diffuse hypertrophy of the ventricular septum and </a:t>
            </a:r>
            <a:r>
              <a:rPr lang="en-US" sz="2400" dirty="0" err="1" smtClean="0"/>
              <a:t>anterolateral</a:t>
            </a:r>
            <a:r>
              <a:rPr lang="en-US" sz="2400" dirty="0" smtClean="0"/>
              <a:t> free wall (70% to 75%) </a:t>
            </a:r>
          </a:p>
          <a:p>
            <a:r>
              <a:rPr lang="en-US" sz="2400" dirty="0" smtClean="0"/>
              <a:t>Basal </a:t>
            </a:r>
            <a:r>
              <a:rPr lang="en-US" sz="2400" dirty="0" err="1" smtClean="0"/>
              <a:t>septal</a:t>
            </a:r>
            <a:r>
              <a:rPr lang="en-US" sz="2400" dirty="0" smtClean="0"/>
              <a:t> hypertrophy (10% to 15%) </a:t>
            </a:r>
          </a:p>
          <a:p>
            <a:r>
              <a:rPr lang="en-US" sz="2400" dirty="0" smtClean="0"/>
              <a:t>Concentric hypertrophy (5%)</a:t>
            </a:r>
          </a:p>
          <a:p>
            <a:r>
              <a:rPr lang="en-US" sz="2400" dirty="0" smtClean="0"/>
              <a:t>Apical hypertrophy (&lt;5%) </a:t>
            </a:r>
          </a:p>
          <a:p>
            <a:r>
              <a:rPr lang="en-US" sz="2400" dirty="0" smtClean="0"/>
              <a:t>Hypertrophy of the lateral wall (1% to 2</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p>
        </p:txBody>
      </p:sp>
      <p:pic>
        <p:nvPicPr>
          <p:cNvPr id="4" name="HOC3.avi">
            <a:hlinkClick r:id="" action="ppaction://media"/>
          </p:cNvPr>
          <p:cNvPicPr>
            <a:picLocks noGrp="1" noRot="1" noChangeAspect="1"/>
          </p:cNvPicPr>
          <p:nvPr>
            <p:ph idx="1"/>
            <a:videoFile r:link="rId1"/>
          </p:nvPr>
        </p:nvPicPr>
        <p:blipFill>
          <a:blip r:embed="rId4"/>
          <a:srcRect/>
          <a:stretch>
            <a:fillRect/>
          </a:stretch>
        </p:blipFill>
        <p:spPr>
          <a:xfrm>
            <a:off x="0" y="0"/>
            <a:ext cx="9086850" cy="6172200"/>
          </a:xfr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“THE DAGGER”</a:t>
            </a:r>
            <a:endParaRPr lang="en-IN" smtClean="0"/>
          </a:p>
        </p:txBody>
      </p:sp>
      <p:sp>
        <p:nvSpPr>
          <p:cNvPr id="34819" name="Content Placeholder 2"/>
          <p:cNvSpPr>
            <a:spLocks noGrp="1"/>
          </p:cNvSpPr>
          <p:nvPr>
            <p:ph idx="1"/>
          </p:nvPr>
        </p:nvSpPr>
        <p:spPr/>
        <p:txBody>
          <a:bodyPr/>
          <a:lstStyle/>
          <a:p>
            <a:endParaRPr lang="en-IN" smtClean="0"/>
          </a:p>
        </p:txBody>
      </p:sp>
      <p:pic>
        <p:nvPicPr>
          <p:cNvPr id="34820" name="Picture 2" descr="http://www.wjgnet.com/1949-8462/full/v3/i7/WJC-3-256-g003.jpg"/>
          <p:cNvPicPr>
            <a:picLocks noChangeAspect="1" noChangeArrowheads="1"/>
          </p:cNvPicPr>
          <p:nvPr/>
        </p:nvPicPr>
        <p:blipFill>
          <a:blip r:embed="rId2"/>
          <a:srcRect/>
          <a:stretch>
            <a:fillRect/>
          </a:stretch>
        </p:blipFill>
        <p:spPr bwMode="auto">
          <a:xfrm>
            <a:off x="0" y="1484313"/>
            <a:ext cx="8893175"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solidFill>
                  <a:srgbClr val="C00000"/>
                </a:solidFill>
              </a:rPr>
              <a:t>LVEF</a:t>
            </a:r>
            <a:endParaRPr lang="en-IN" smtClean="0">
              <a:solidFill>
                <a:srgbClr val="C00000"/>
              </a:solidFill>
            </a:endParaRPr>
          </a:p>
        </p:txBody>
      </p:sp>
      <p:sp>
        <p:nvSpPr>
          <p:cNvPr id="36867" name="Content Placeholder 2"/>
          <p:cNvSpPr>
            <a:spLocks noGrp="1"/>
          </p:cNvSpPr>
          <p:nvPr>
            <p:ph idx="1"/>
          </p:nvPr>
        </p:nvSpPr>
        <p:spPr/>
        <p:txBody>
          <a:bodyPr>
            <a:normAutofit lnSpcReduction="10000"/>
          </a:bodyPr>
          <a:lstStyle/>
          <a:p>
            <a:r>
              <a:rPr lang="en-IN" sz="2800" smtClean="0"/>
              <a:t>Usually normal or increased </a:t>
            </a:r>
          </a:p>
          <a:p>
            <a:r>
              <a:rPr lang="en-IN" sz="2800" smtClean="0"/>
              <a:t>Can have small LV end-diastolic volumes and therefore </a:t>
            </a:r>
            <a:r>
              <a:rPr lang="en-IN" sz="2800" smtClean="0">
                <a:solidFill>
                  <a:srgbClr val="C00000"/>
                </a:solidFill>
              </a:rPr>
              <a:t>reduced stroke volumes </a:t>
            </a:r>
            <a:r>
              <a:rPr lang="en-IN" sz="2800" smtClean="0"/>
              <a:t>despite having normal EFs</a:t>
            </a:r>
          </a:p>
          <a:p>
            <a:r>
              <a:rPr lang="en-IN" sz="2800" smtClean="0"/>
              <a:t>Overt LV systolic dysfunction, termed the ‘‘dilated or progressive phase of HCM,’’ ‘‘end-stage HCM,’’ or ‘‘burnt-out HCM,’’ is usually defined as an LV EF &lt; 50% and occurs in a minority (2%–5%) of patients</a:t>
            </a:r>
          </a:p>
          <a:p>
            <a:r>
              <a:rPr lang="en-IN" sz="2800" smtClean="0"/>
              <a:t>Prognosis is worse in the presence of LV systolic dysfunction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LV DIASTOLIC DYSFUNCTION</a:t>
            </a:r>
            <a:endParaRPr lang="en-IN" smtClean="0"/>
          </a:p>
        </p:txBody>
      </p:sp>
      <p:sp>
        <p:nvSpPr>
          <p:cNvPr id="45059" name="Content Placeholder 2"/>
          <p:cNvSpPr>
            <a:spLocks noGrp="1"/>
          </p:cNvSpPr>
          <p:nvPr>
            <p:ph idx="1"/>
          </p:nvPr>
        </p:nvSpPr>
        <p:spPr/>
        <p:txBody>
          <a:bodyPr/>
          <a:lstStyle/>
          <a:p>
            <a:endParaRPr lang="en-IN" smtClean="0"/>
          </a:p>
        </p:txBody>
      </p:sp>
      <p:pic>
        <p:nvPicPr>
          <p:cNvPr id="45060" name="Picture 2"/>
          <p:cNvPicPr>
            <a:picLocks noChangeAspect="1" noChangeArrowheads="1"/>
          </p:cNvPicPr>
          <p:nvPr/>
        </p:nvPicPr>
        <p:blipFill>
          <a:blip r:embed="rId3"/>
          <a:srcRect/>
          <a:stretch>
            <a:fillRect/>
          </a:stretch>
        </p:blipFill>
        <p:spPr bwMode="auto">
          <a:xfrm>
            <a:off x="0" y="1125538"/>
            <a:ext cx="9144000" cy="518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MCE</a:t>
            </a:r>
            <a:endParaRPr lang="en-IN" smtClean="0"/>
          </a:p>
        </p:txBody>
      </p:sp>
      <p:sp>
        <p:nvSpPr>
          <p:cNvPr id="108547" name="Content Placeholder 2"/>
          <p:cNvSpPr>
            <a:spLocks noGrp="1"/>
          </p:cNvSpPr>
          <p:nvPr>
            <p:ph idx="1"/>
          </p:nvPr>
        </p:nvSpPr>
        <p:spPr/>
        <p:txBody>
          <a:bodyPr/>
          <a:lstStyle/>
          <a:p>
            <a:endParaRPr lang="en-IN" smtClean="0"/>
          </a:p>
        </p:txBody>
      </p:sp>
      <p:pic>
        <p:nvPicPr>
          <p:cNvPr id="108548" name="Picture 2"/>
          <p:cNvPicPr>
            <a:picLocks noChangeAspect="1" noChangeArrowheads="1"/>
          </p:cNvPicPr>
          <p:nvPr/>
        </p:nvPicPr>
        <p:blipFill>
          <a:blip r:embed="rId2"/>
          <a:srcRect/>
          <a:stretch>
            <a:fillRect/>
          </a:stretch>
        </p:blipFill>
        <p:spPr bwMode="auto">
          <a:xfrm>
            <a:off x="3940175" y="1844675"/>
            <a:ext cx="4657725" cy="3732213"/>
          </a:xfrm>
          <a:prstGeom prst="rect">
            <a:avLst/>
          </a:prstGeom>
          <a:noFill/>
          <a:ln w="9525">
            <a:noFill/>
            <a:miter lim="800000"/>
            <a:headEnd/>
            <a:tailEnd/>
          </a:ln>
        </p:spPr>
      </p:pic>
      <p:sp>
        <p:nvSpPr>
          <p:cNvPr id="5" name="Rectangle 4"/>
          <p:cNvSpPr/>
          <p:nvPr/>
        </p:nvSpPr>
        <p:spPr>
          <a:xfrm>
            <a:off x="3940175" y="1906588"/>
            <a:ext cx="703263" cy="5762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108550" name="Picture 3"/>
          <p:cNvPicPr>
            <a:picLocks noChangeAspect="1" noChangeArrowheads="1"/>
          </p:cNvPicPr>
          <p:nvPr/>
        </p:nvPicPr>
        <p:blipFill>
          <a:blip r:embed="rId3"/>
          <a:srcRect/>
          <a:stretch>
            <a:fillRect/>
          </a:stretch>
        </p:blipFill>
        <p:spPr bwMode="auto">
          <a:xfrm>
            <a:off x="179388" y="915988"/>
            <a:ext cx="3760787" cy="4667250"/>
          </a:xfrm>
          <a:prstGeom prst="rect">
            <a:avLst/>
          </a:prstGeom>
          <a:noFill/>
          <a:ln w="9525">
            <a:noFill/>
            <a:miter lim="800000"/>
            <a:headEnd/>
            <a:tailEnd/>
          </a:ln>
        </p:spPr>
      </p:pic>
      <p:pic>
        <p:nvPicPr>
          <p:cNvPr id="7" name="Picture 4" descr="http://www.parkhurstexchange.com/files/images/features/2009/may09_athletes_f5.jpg"/>
          <p:cNvPicPr>
            <a:picLocks noChangeAspect="1" noChangeArrowheads="1"/>
          </p:cNvPicPr>
          <p:nvPr/>
        </p:nvPicPr>
        <p:blipFill>
          <a:blip r:embed="rId4"/>
          <a:srcRect b="27512"/>
          <a:stretch>
            <a:fillRect/>
          </a:stretch>
        </p:blipFill>
        <p:spPr bwMode="auto">
          <a:xfrm>
            <a:off x="900113" y="1868488"/>
            <a:ext cx="7272337" cy="393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IN" smtClean="0"/>
          </a:p>
        </p:txBody>
      </p:sp>
      <p:sp>
        <p:nvSpPr>
          <p:cNvPr id="49155" name="Content Placeholder 2"/>
          <p:cNvSpPr>
            <a:spLocks noGrp="1"/>
          </p:cNvSpPr>
          <p:nvPr>
            <p:ph idx="1"/>
          </p:nvPr>
        </p:nvSpPr>
        <p:spPr/>
        <p:txBody>
          <a:bodyPr/>
          <a:lstStyle/>
          <a:p>
            <a:endParaRPr lang="en-IN" smtClean="0"/>
          </a:p>
        </p:txBody>
      </p:sp>
      <p:pic>
        <p:nvPicPr>
          <p:cNvPr id="49156" name="Picture 2"/>
          <p:cNvPicPr>
            <a:picLocks noChangeAspect="1" noChangeArrowheads="1"/>
          </p:cNvPicPr>
          <p:nvPr/>
        </p:nvPicPr>
        <p:blipFill>
          <a:blip r:embed="rId3"/>
          <a:srcRect/>
          <a:stretch>
            <a:fillRect/>
          </a:stretch>
        </p:blipFill>
        <p:spPr bwMode="auto">
          <a:xfrm>
            <a:off x="0" y="115888"/>
            <a:ext cx="9144000"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524000" y="0"/>
            <a:ext cx="558138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155907" y="3244334"/>
            <a:ext cx="2832186" cy="369332"/>
          </a:xfrm>
          <a:prstGeom prst="rect">
            <a:avLst/>
          </a:prstGeom>
        </p:spPr>
        <p:txBody>
          <a:bodyPr wrap="none">
            <a:spAutoFit/>
          </a:bodyPr>
          <a:lstStyle/>
          <a:p>
            <a:r>
              <a:rPr lang="en-US" dirty="0" smtClean="0"/>
              <a:t>SPECKLE TRACKING IN ECHO</a:t>
            </a:r>
            <a:endParaRPr lang="en-US" dirty="0"/>
          </a:p>
        </p:txBody>
      </p:sp>
      <p:pic>
        <p:nvPicPr>
          <p:cNvPr id="131075" name="Picture 3"/>
          <p:cNvPicPr>
            <a:picLocks noChangeAspect="1" noChangeArrowheads="1"/>
          </p:cNvPicPr>
          <p:nvPr/>
        </p:nvPicPr>
        <p:blipFill>
          <a:blip r:embed="rId2"/>
          <a:srcRect/>
          <a:stretch>
            <a:fillRect/>
          </a:stretch>
        </p:blipFill>
        <p:spPr bwMode="auto">
          <a:xfrm>
            <a:off x="457200" y="13356"/>
            <a:ext cx="8153400" cy="684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TOE</a:t>
            </a:r>
            <a:endParaRPr lang="en-IN" smtClean="0"/>
          </a:p>
        </p:txBody>
      </p:sp>
      <p:sp>
        <p:nvSpPr>
          <p:cNvPr id="53251" name="Content Placeholder 2"/>
          <p:cNvSpPr>
            <a:spLocks noGrp="1"/>
          </p:cNvSpPr>
          <p:nvPr>
            <p:ph idx="1"/>
          </p:nvPr>
        </p:nvSpPr>
        <p:spPr/>
        <p:txBody>
          <a:bodyPr/>
          <a:lstStyle/>
          <a:p>
            <a:endParaRPr lang="en-IN" smtClean="0"/>
          </a:p>
        </p:txBody>
      </p:sp>
      <p:pic>
        <p:nvPicPr>
          <p:cNvPr id="53252" name="Picture 2"/>
          <p:cNvPicPr>
            <a:picLocks noChangeAspect="1" noChangeArrowheads="1"/>
          </p:cNvPicPr>
          <p:nvPr/>
        </p:nvPicPr>
        <p:blipFill>
          <a:blip r:embed="rId2"/>
          <a:srcRect/>
          <a:stretch>
            <a:fillRect/>
          </a:stretch>
        </p:blipFill>
        <p:spPr bwMode="auto">
          <a:xfrm>
            <a:off x="0" y="1412875"/>
            <a:ext cx="9144000" cy="544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410200"/>
          </a:xfrm>
        </p:spPr>
        <p:txBody>
          <a:bodyPr/>
          <a:lstStyle/>
          <a:p>
            <a:pPr algn="just">
              <a:defRPr/>
            </a:pPr>
            <a:r>
              <a:rPr lang="en-GB" sz="2400" dirty="0" smtClean="0"/>
              <a:t>Useful when echocardiography is questionable, particularly with apical hypertrophy</a:t>
            </a:r>
          </a:p>
          <a:p>
            <a:pPr algn="just">
              <a:defRPr/>
            </a:pPr>
            <a:r>
              <a:rPr lang="en-GB" sz="2400" dirty="0" smtClean="0"/>
              <a:t>Cines loops typically show obstruction and velocity mapping is useful in the assessment of peak velocities</a:t>
            </a:r>
          </a:p>
          <a:p>
            <a:pPr algn="just">
              <a:defRPr/>
            </a:pPr>
            <a:r>
              <a:rPr lang="en-GB" sz="2400" dirty="0" smtClean="0"/>
              <a:t>SAM of the mitral valve is clearly seen on cardiac MRI</a:t>
            </a:r>
          </a:p>
          <a:p>
            <a:pPr algn="just">
              <a:defRPr/>
            </a:pPr>
            <a:r>
              <a:rPr lang="en-GB" sz="2400" dirty="0" smtClean="0"/>
              <a:t>Improvement in obstruction after septal ablation or myomectomy can be demonstrated, as can the location and size of the associated infarction, which are useful for planning repeat procedures</a:t>
            </a:r>
          </a:p>
          <a:p>
            <a:pPr algn="just">
              <a:defRPr/>
            </a:pPr>
            <a:r>
              <a:rPr lang="en-GB" sz="2400" dirty="0" smtClean="0"/>
              <a:t>Cardiac MRI tagging identifies abnormal patterns of strain, shear, and torsion in cases of HCM, demonstrating significant dysfunction in hypertrophic areas of the ventricle</a:t>
            </a:r>
            <a:endParaRPr lang="en-GB" sz="2400" dirty="0"/>
          </a:p>
        </p:txBody>
      </p:sp>
      <p:sp>
        <p:nvSpPr>
          <p:cNvPr id="4" name="Rectangle 2"/>
          <p:cNvSpPr txBox="1">
            <a:spLocks noRot="1" noChangeArrowheads="1"/>
          </p:cNvSpPr>
          <p:nvPr/>
        </p:nvSpPr>
        <p:spPr bwMode="auto">
          <a:xfrm>
            <a:off x="0" y="0"/>
            <a:ext cx="9144000" cy="715963"/>
          </a:xfrm>
          <a:prstGeom prst="rect">
            <a:avLst/>
          </a:prstGeom>
          <a:noFill/>
          <a:ln w="9525">
            <a:noFill/>
            <a:miter lim="800000"/>
            <a:headEnd/>
            <a:tailEnd/>
          </a:ln>
          <a:effectLst/>
        </p:spPr>
        <p:txBody>
          <a:bodyPr anchor="ctr"/>
          <a:lstStyle/>
          <a:p>
            <a:pPr algn="ctr" eaLnBrk="1" hangingPunct="1">
              <a:defRPr/>
            </a:pPr>
            <a:r>
              <a:rPr lang="en-US" sz="3600" b="1" i="0" kern="0" dirty="0" smtClean="0">
                <a:effectLst>
                  <a:outerShdw blurRad="38100" dist="38100" dir="2700000" algn="tl">
                    <a:srgbClr val="000000"/>
                  </a:outerShdw>
                </a:effectLst>
                <a:latin typeface="+mj-lt"/>
                <a:ea typeface="+mj-ea"/>
                <a:cs typeface="+mj-cs"/>
              </a:rPr>
              <a:t>CARDIAC MRI</a:t>
            </a:r>
            <a:endParaRPr lang="en-US" sz="3600" b="1" i="0" kern="0" dirty="0">
              <a:effectLst>
                <a:outerShdw blurRad="38100" dist="38100" dir="2700000" algn="tl">
                  <a:srgbClr val="000000"/>
                </a:outerShdw>
              </a:effectLst>
              <a:latin typeface="+mj-lt"/>
              <a:ea typeface="+mj-ea"/>
              <a:cs typeface="+mj-cs"/>
            </a:endParaRPr>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ardiac MRI - Severe hypertrophic obstructive cardiomyopathy - YouTube.mpg">
            <a:hlinkClick r:id="" action="ppaction://media"/>
          </p:cNvPr>
          <p:cNvPicPr>
            <a:picLocks noGrp="1" noRot="1" noChangeAspect="1"/>
          </p:cNvPicPr>
          <p:nvPr>
            <p:ph idx="1"/>
            <a:videoFile r:link="rId1"/>
          </p:nvPr>
        </p:nvPicPr>
        <p:blipFill>
          <a:blip r:embed="rId3"/>
          <a:srcRect/>
          <a:stretch>
            <a:fillRect/>
          </a:stretch>
        </p:blipFill>
        <p:spPr>
          <a:xfrm>
            <a:off x="1897063" y="1676400"/>
            <a:ext cx="5494337" cy="4495800"/>
          </a:xfr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334000"/>
          </a:xfrm>
        </p:spPr>
        <p:txBody>
          <a:bodyPr/>
          <a:lstStyle/>
          <a:p>
            <a:pPr algn="just">
              <a:defRPr/>
            </a:pPr>
            <a:r>
              <a:rPr lang="en-GB" sz="2400" dirty="0" smtClean="0"/>
              <a:t>Gadolinium contrast cardiac MRI - differentiating HCM from other causes of cardiac hypertrophy and other types of cardiomyopathy such as, amyloidosis, athletic heart, and </a:t>
            </a:r>
            <a:r>
              <a:rPr lang="en-GB" sz="2400" dirty="0" err="1" smtClean="0"/>
              <a:t>Fabry’s</a:t>
            </a:r>
            <a:r>
              <a:rPr lang="en-GB" sz="2400" dirty="0" smtClean="0"/>
              <a:t> disease</a:t>
            </a:r>
          </a:p>
          <a:p>
            <a:pPr algn="just">
              <a:defRPr/>
            </a:pPr>
            <a:r>
              <a:rPr lang="en-GB" sz="2400" dirty="0" smtClean="0"/>
              <a:t>Late gadolinium enhancement occurring in HCM represents myocardial fibrosis</a:t>
            </a:r>
          </a:p>
          <a:p>
            <a:pPr lvl="1" algn="just">
              <a:defRPr/>
            </a:pPr>
            <a:r>
              <a:rPr lang="en-GB" sz="2000" dirty="0" smtClean="0"/>
              <a:t>The greater the degree of late gadolinium enhancement, the more likely that the particular HCM patient has 2 or more risk factors for sudden death</a:t>
            </a:r>
          </a:p>
          <a:p>
            <a:pPr lvl="1" algn="just">
              <a:defRPr/>
            </a:pPr>
            <a:r>
              <a:rPr lang="en-GB" sz="2000" dirty="0" smtClean="0"/>
              <a:t>More likely the patient has or will develop progression of ventricular dilation toward heart failure, thereby indicating a poorer prognosis</a:t>
            </a:r>
          </a:p>
          <a:p>
            <a:pPr algn="just">
              <a:defRPr/>
            </a:pPr>
            <a:r>
              <a:rPr lang="en-GB" sz="2400" dirty="0" smtClean="0"/>
              <a:t>Most patients with HCM have no gadolinium enhancement</a:t>
            </a:r>
          </a:p>
          <a:p>
            <a:pPr lvl="1" algn="just">
              <a:defRPr/>
            </a:pPr>
            <a:r>
              <a:rPr lang="en-GB" sz="2000" dirty="0" smtClean="0"/>
              <a:t>Common benign pattern is 2 stripes running along the junction of the right ventricle insertion into the left ventricle</a:t>
            </a:r>
          </a:p>
        </p:txBody>
      </p:sp>
      <p:sp>
        <p:nvSpPr>
          <p:cNvPr id="4" name="Rectangle 2"/>
          <p:cNvSpPr txBox="1">
            <a:spLocks noRot="1" noChangeArrowheads="1"/>
          </p:cNvSpPr>
          <p:nvPr/>
        </p:nvSpPr>
        <p:spPr bwMode="auto">
          <a:xfrm>
            <a:off x="0" y="0"/>
            <a:ext cx="9144000" cy="715963"/>
          </a:xfrm>
          <a:prstGeom prst="rect">
            <a:avLst/>
          </a:prstGeom>
          <a:noFill/>
          <a:ln w="9525">
            <a:noFill/>
            <a:miter lim="800000"/>
            <a:headEnd/>
            <a:tailEnd/>
          </a:ln>
          <a:effectLst/>
        </p:spPr>
        <p:txBody>
          <a:bodyPr anchor="ctr"/>
          <a:lstStyle/>
          <a:p>
            <a:pPr algn="ctr">
              <a:defRPr/>
            </a:pPr>
            <a:r>
              <a:rPr lang="en-US" sz="3600" b="1" kern="0" dirty="0" smtClean="0">
                <a:effectLst>
                  <a:outerShdw blurRad="38100" dist="38100" dir="2700000" algn="tl">
                    <a:srgbClr val="000000"/>
                  </a:outerShdw>
                </a:effectLst>
              </a:rPr>
              <a:t>CARDIAC MRI</a:t>
            </a:r>
            <a:endParaRPr lang="en-US" sz="3600" b="1" kern="0" dirty="0">
              <a:effectLst>
                <a:outerShdw blurRad="38100" dist="38100" dir="2700000" algn="tl">
                  <a:srgbClr val="000000"/>
                </a:outerShdw>
              </a:effectLst>
            </a:endParaRPr>
          </a:p>
        </p:txBody>
      </p:sp>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endParaRPr lang="en-IN" altLang="en-US" smtClean="0"/>
          </a:p>
        </p:txBody>
      </p:sp>
      <p:sp>
        <p:nvSpPr>
          <p:cNvPr id="56323" name="Content Placeholder 2"/>
          <p:cNvSpPr>
            <a:spLocks noGrp="1"/>
          </p:cNvSpPr>
          <p:nvPr>
            <p:ph idx="1"/>
          </p:nvPr>
        </p:nvSpPr>
        <p:spPr/>
        <p:txBody>
          <a:bodyPr/>
          <a:lstStyle/>
          <a:p>
            <a:pPr eaLnBrk="1" hangingPunct="1"/>
            <a:endParaRPr lang="en-IN" altLang="en-US" smtClean="0"/>
          </a:p>
        </p:txBody>
      </p:sp>
      <p:pic>
        <p:nvPicPr>
          <p:cNvPr id="56324" name="Picture 2"/>
          <p:cNvPicPr>
            <a:picLocks noChangeAspect="1" noChangeArrowheads="1"/>
          </p:cNvPicPr>
          <p:nvPr/>
        </p:nvPicPr>
        <p:blipFill>
          <a:blip r:embed="rId3"/>
          <a:srcRect/>
          <a:stretch>
            <a:fillRect/>
          </a:stretch>
        </p:blipFill>
        <p:spPr bwMode="auto">
          <a:xfrm>
            <a:off x="2051050" y="692150"/>
            <a:ext cx="4608513" cy="537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95800"/>
          </a:xfrm>
        </p:spPr>
        <p:txBody>
          <a:bodyPr/>
          <a:lstStyle/>
          <a:p>
            <a:pPr algn="just">
              <a:defRPr/>
            </a:pPr>
            <a:r>
              <a:rPr lang="en-GB" sz="2400" dirty="0" smtClean="0"/>
              <a:t>Diagnostic cardiac catheterization is useful to determine the degree of LVOT obstruction, cardiac hemodynamics, the diastolic characteristics of the left ventricle, LV anatomy and  coronary anatomy</a:t>
            </a:r>
          </a:p>
          <a:p>
            <a:pPr algn="just">
              <a:defRPr/>
            </a:pPr>
            <a:r>
              <a:rPr lang="en-GB" sz="2400" dirty="0" smtClean="0"/>
              <a:t>Reserved for situations when invasive modalities of therapy, such as a pacemaker or surgery, are being considered</a:t>
            </a:r>
          </a:p>
          <a:p>
            <a:pPr algn="just">
              <a:defRPr/>
            </a:pPr>
            <a:r>
              <a:rPr lang="en-GB" sz="2400" dirty="0" smtClean="0"/>
              <a:t>Therapeutic cardiac catheterization interventions, include transcatheter septal alcohol ablation</a:t>
            </a:r>
          </a:p>
          <a:p>
            <a:pPr algn="just">
              <a:defRPr/>
            </a:pPr>
            <a:r>
              <a:rPr lang="en-GB" sz="2400" dirty="0" smtClean="0"/>
              <a:t>The arterial pressure tracing found on cardiac catheterization may demonstrate a "spike and dome" configuration</a:t>
            </a:r>
          </a:p>
        </p:txBody>
      </p:sp>
      <p:sp>
        <p:nvSpPr>
          <p:cNvPr id="6" name="Title 1"/>
          <p:cNvSpPr>
            <a:spLocks noGrp="1"/>
          </p:cNvSpPr>
          <p:nvPr>
            <p:ph type="title"/>
          </p:nvPr>
        </p:nvSpPr>
        <p:spPr>
          <a:xfrm>
            <a:off x="0" y="0"/>
            <a:ext cx="9144000" cy="1143000"/>
          </a:xfrm>
        </p:spPr>
        <p:txBody>
          <a:bodyPr/>
          <a:lstStyle/>
          <a:p>
            <a:pPr>
              <a:defRPr/>
            </a:pPr>
            <a:r>
              <a:rPr lang="en-US" b="1" dirty="0" smtClean="0"/>
              <a:t>CARDIAC CATHETERIZATION </a:t>
            </a:r>
            <a:endParaRPr lang="en-US" dirty="0"/>
          </a:p>
        </p:txBody>
      </p:sp>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CARDIAC CATHETERIZATION </a:t>
            </a:r>
            <a:endParaRPr lang="en-US" sz="3200" dirty="0"/>
          </a:p>
        </p:txBody>
      </p:sp>
      <p:pic>
        <p:nvPicPr>
          <p:cNvPr id="9218" name="Picture 2" descr="F:\Documents\Downloads\images.jpg"/>
          <p:cNvPicPr>
            <a:picLocks noGrp="1" noChangeAspect="1" noChangeArrowheads="1"/>
          </p:cNvPicPr>
          <p:nvPr>
            <p:ph idx="1"/>
          </p:nvPr>
        </p:nvPicPr>
        <p:blipFill>
          <a:blip r:embed="rId2"/>
          <a:srcRect/>
          <a:stretch>
            <a:fillRect/>
          </a:stretch>
        </p:blipFill>
        <p:spPr bwMode="auto">
          <a:xfrm>
            <a:off x="1371600" y="1447800"/>
            <a:ext cx="6934200" cy="4572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76200"/>
            <a:ext cx="8458200" cy="1143000"/>
          </a:xfrm>
        </p:spPr>
        <p:txBody>
          <a:bodyPr>
            <a:normAutofit/>
          </a:bodyPr>
          <a:lstStyle/>
          <a:p>
            <a:r>
              <a:rPr lang="en-US" sz="3200" b="1" dirty="0" smtClean="0"/>
              <a:t>CARDIAC CATHETERIZATION </a:t>
            </a:r>
            <a:endParaRPr lang="en-US" sz="4000" dirty="0" smtClean="0"/>
          </a:p>
        </p:txBody>
      </p:sp>
      <p:sp>
        <p:nvSpPr>
          <p:cNvPr id="39939" name="Rectangle 3"/>
          <p:cNvSpPr>
            <a:spLocks noGrp="1" noChangeArrowheads="1"/>
          </p:cNvSpPr>
          <p:nvPr>
            <p:ph type="body" idx="1"/>
          </p:nvPr>
        </p:nvSpPr>
        <p:spPr>
          <a:xfrm>
            <a:off x="406400" y="4343400"/>
            <a:ext cx="7772400" cy="2209800"/>
          </a:xfrm>
        </p:spPr>
        <p:txBody>
          <a:bodyPr/>
          <a:lstStyle/>
          <a:p>
            <a:pPr>
              <a:spcBef>
                <a:spcPct val="0"/>
              </a:spcBef>
              <a:buFontTx/>
              <a:buNone/>
            </a:pPr>
            <a:endParaRPr lang="en-US" sz="2400" dirty="0" smtClean="0"/>
          </a:p>
        </p:txBody>
      </p:sp>
      <p:pic>
        <p:nvPicPr>
          <p:cNvPr id="39940" name="Picture 4" descr="E:\4.jpg"/>
          <p:cNvPicPr>
            <a:picLocks noChangeAspect="1" noChangeArrowheads="1"/>
          </p:cNvPicPr>
          <p:nvPr/>
        </p:nvPicPr>
        <p:blipFill>
          <a:blip r:embed="rId2"/>
          <a:srcRect l="26645" b="83147"/>
          <a:stretch>
            <a:fillRect/>
          </a:stretch>
        </p:blipFill>
        <p:spPr bwMode="auto">
          <a:xfrm>
            <a:off x="0" y="1447800"/>
            <a:ext cx="9399382" cy="3657600"/>
          </a:xfrm>
          <a:prstGeom prst="rect">
            <a:avLst/>
          </a:prstGeom>
          <a:noFill/>
          <a:ln w="9525">
            <a:noFill/>
            <a:miter lim="800000"/>
            <a:headEnd/>
            <a:tailEnd/>
          </a:ln>
        </p:spPr>
      </p:pic>
      <p:sp>
        <p:nvSpPr>
          <p:cNvPr id="25604" name="AutoShape 4" descr="Image result for SPADE SHAPED HYPERTROPHIC cardiomyopat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5" name="Picture 5"/>
          <p:cNvPicPr>
            <a:picLocks noChangeAspect="1" noChangeArrowheads="1"/>
          </p:cNvPicPr>
          <p:nvPr/>
        </p:nvPicPr>
        <p:blipFill>
          <a:blip r:embed="rId3"/>
          <a:srcRect/>
          <a:stretch>
            <a:fillRect/>
          </a:stretch>
        </p:blipFill>
        <p:spPr bwMode="auto">
          <a:xfrm>
            <a:off x="0" y="1676400"/>
            <a:ext cx="13097542" cy="4343400"/>
          </a:xfrm>
          <a:prstGeom prst="rect">
            <a:avLst/>
          </a:prstGeom>
          <a:noFill/>
          <a:ln w="9525">
            <a:noFill/>
            <a:miter lim="800000"/>
            <a:headEnd/>
            <a:tailEnd/>
          </a:ln>
          <a:effectLst/>
        </p:spPr>
      </p:pic>
      <p:pic>
        <p:nvPicPr>
          <p:cNvPr id="25607" name="Picture 7" descr="Figure 1"/>
          <p:cNvPicPr>
            <a:picLocks noChangeAspect="1" noChangeArrowheads="1"/>
          </p:cNvPicPr>
          <p:nvPr/>
        </p:nvPicPr>
        <p:blipFill>
          <a:blip r:embed="rId4"/>
          <a:srcRect/>
          <a:stretch>
            <a:fillRect/>
          </a:stretch>
        </p:blipFill>
        <p:spPr bwMode="auto">
          <a:xfrm>
            <a:off x="1524000" y="1219200"/>
            <a:ext cx="6667500" cy="6677025"/>
          </a:xfrm>
          <a:prstGeom prst="rect">
            <a:avLst/>
          </a:prstGeom>
          <a:noFill/>
        </p:spPr>
      </p:pic>
      <p:pic>
        <p:nvPicPr>
          <p:cNvPr id="25602" name="Picture 2" descr="http://o.quizlet.com/yCLF3rah.pGmCMVH.Kf0PA_m.png"/>
          <p:cNvPicPr>
            <a:picLocks noChangeAspect="1" noChangeArrowheads="1"/>
          </p:cNvPicPr>
          <p:nvPr/>
        </p:nvPicPr>
        <p:blipFill>
          <a:blip r:embed="rId5"/>
          <a:srcRect/>
          <a:stretch>
            <a:fillRect/>
          </a:stretch>
        </p:blipFill>
        <p:spPr bwMode="auto">
          <a:xfrm>
            <a:off x="3276600" y="1600200"/>
            <a:ext cx="2995294" cy="4038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blinds(horizontal)">
                                      <p:cBhvr>
                                        <p:cTn id="12" dur="5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blinds(horizontal)">
                                      <p:cBhvr>
                                        <p:cTn id="17" dur="500"/>
                                        <p:tgtEl>
                                          <p:spTgt spid="2560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blinds(horizontal)">
                                      <p:cBhvr>
                                        <p:cTn id="2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CARDIAC CT !</a:t>
            </a:r>
            <a:endParaRPr lang="en-IN" smtClean="0"/>
          </a:p>
        </p:txBody>
      </p:sp>
      <p:sp>
        <p:nvSpPr>
          <p:cNvPr id="58371" name="Content Placeholder 2"/>
          <p:cNvSpPr>
            <a:spLocks noGrp="1"/>
          </p:cNvSpPr>
          <p:nvPr>
            <p:ph idx="1"/>
          </p:nvPr>
        </p:nvSpPr>
        <p:spPr/>
        <p:txBody>
          <a:bodyPr/>
          <a:lstStyle/>
          <a:p>
            <a:endParaRPr lang="en-IN" smtClean="0"/>
          </a:p>
        </p:txBody>
      </p:sp>
      <p:pic>
        <p:nvPicPr>
          <p:cNvPr id="58372" name="Picture 2"/>
          <p:cNvPicPr>
            <a:picLocks noChangeAspect="1" noChangeArrowheads="1"/>
          </p:cNvPicPr>
          <p:nvPr/>
        </p:nvPicPr>
        <p:blipFill>
          <a:blip r:embed="rId3"/>
          <a:srcRect/>
          <a:stretch>
            <a:fillRect/>
          </a:stretch>
        </p:blipFill>
        <p:spPr bwMode="auto">
          <a:xfrm>
            <a:off x="1187450" y="1628775"/>
            <a:ext cx="6686550"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r>
              <a:rPr lang="en-US" dirty="0" smtClean="0"/>
              <a:t>Beta MHC mutations-clinical presentation apparent by late adolescents and develop substantial hypertrophy and more severe diseases.</a:t>
            </a:r>
          </a:p>
          <a:p>
            <a:r>
              <a:rPr lang="en-US" dirty="0" err="1" smtClean="0"/>
              <a:t>MyBPC</a:t>
            </a:r>
            <a:r>
              <a:rPr lang="en-US" dirty="0" smtClean="0"/>
              <a:t> mutations can have delayed clinical presentation until age 50 or </a:t>
            </a:r>
            <a:r>
              <a:rPr lang="en-US" dirty="0" err="1" smtClean="0"/>
              <a:t>older.Less</a:t>
            </a:r>
            <a:r>
              <a:rPr lang="en-US" dirty="0" smtClean="0"/>
              <a:t> severe symptoms.</a:t>
            </a:r>
          </a:p>
          <a:p>
            <a:r>
              <a:rPr lang="en-US" dirty="0" err="1" smtClean="0"/>
              <a:t>cTnT</a:t>
            </a:r>
            <a:r>
              <a:rPr lang="en-US" dirty="0" smtClean="0"/>
              <a:t> mutations-modest hypertrophy, increased risk of sudden death</a:t>
            </a:r>
          </a:p>
          <a:p>
            <a:r>
              <a:rPr lang="en-US" dirty="0" err="1" smtClean="0"/>
              <a:t>cTnI</a:t>
            </a:r>
            <a:r>
              <a:rPr lang="en-US" dirty="0" smtClean="0"/>
              <a:t> mutations- Greater predisposition of apical hypertrophy</a:t>
            </a:r>
          </a:p>
          <a:p>
            <a:r>
              <a:rPr lang="en-US" dirty="0" smtClean="0"/>
              <a:t>Alpha </a:t>
            </a:r>
            <a:r>
              <a:rPr lang="en-US" dirty="0" err="1" smtClean="0"/>
              <a:t>tropomyosin</a:t>
            </a:r>
            <a:r>
              <a:rPr lang="en-US" dirty="0" smtClean="0"/>
              <a:t>-relatively good survival. Variable degree of hypertrophy</a:t>
            </a:r>
          </a:p>
          <a:p>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1188" y="188913"/>
            <a:ext cx="8229600" cy="1143000"/>
          </a:xfrm>
        </p:spPr>
        <p:txBody>
          <a:bodyPr/>
          <a:lstStyle/>
          <a:p>
            <a:pPr eaLnBrk="1" hangingPunct="1"/>
            <a:r>
              <a:rPr lang="en-US" altLang="en-US" smtClean="0">
                <a:solidFill>
                  <a:srgbClr val="C00000"/>
                </a:solidFill>
              </a:rPr>
              <a:t>NATURAL HISTORY</a:t>
            </a:r>
            <a:endParaRPr lang="en-IN" altLang="en-US" smtClean="0">
              <a:solidFill>
                <a:srgbClr val="C00000"/>
              </a:solidFill>
            </a:endParaRPr>
          </a:p>
        </p:txBody>
      </p:sp>
      <p:pic>
        <p:nvPicPr>
          <p:cNvPr id="19459" name="Picture 2"/>
          <p:cNvPicPr>
            <a:picLocks noChangeAspect="1" noChangeArrowheads="1"/>
          </p:cNvPicPr>
          <p:nvPr/>
        </p:nvPicPr>
        <p:blipFill>
          <a:blip r:embed="rId3"/>
          <a:srcRect/>
          <a:stretch>
            <a:fillRect/>
          </a:stretch>
        </p:blipFill>
        <p:spPr bwMode="auto">
          <a:xfrm>
            <a:off x="0" y="1196975"/>
            <a:ext cx="9036050" cy="510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BURNT OUT HCM</a:t>
            </a:r>
            <a:endParaRPr lang="en-US" sz="3200" u="sng" dirty="0"/>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smtClean="0"/>
              <a:t>Burnt out HCM  - 3%</a:t>
            </a:r>
          </a:p>
          <a:p>
            <a:r>
              <a:rPr lang="en-US" sz="2400" dirty="0" smtClean="0"/>
              <a:t>Systolic dysfunction EF &lt;50% </a:t>
            </a:r>
          </a:p>
          <a:p>
            <a:r>
              <a:rPr lang="en-US" sz="2400" dirty="0" smtClean="0"/>
              <a:t>Associated with AF</a:t>
            </a:r>
          </a:p>
          <a:p>
            <a:r>
              <a:rPr lang="en-US" sz="2400" dirty="0" smtClean="0"/>
              <a:t>Wall thinning and cavity dilation</a:t>
            </a:r>
          </a:p>
          <a:p>
            <a:r>
              <a:rPr lang="en-US" sz="2400" dirty="0" smtClean="0"/>
              <a:t>Diffuse </a:t>
            </a:r>
            <a:r>
              <a:rPr lang="en-US" sz="2400" dirty="0" err="1" smtClean="0"/>
              <a:t>transmural</a:t>
            </a:r>
            <a:r>
              <a:rPr lang="en-US" sz="2400" dirty="0" smtClean="0"/>
              <a:t> scarring </a:t>
            </a:r>
          </a:p>
          <a:p>
            <a:r>
              <a:rPr lang="en-US" sz="2400" dirty="0" smtClean="0"/>
              <a:t>Progression to refractory heart failure or sudden death </a:t>
            </a:r>
          </a:p>
          <a:p>
            <a:r>
              <a:rPr lang="en-US" sz="2400" dirty="0" smtClean="0"/>
              <a:t>Mortality 10%/year </a:t>
            </a:r>
          </a:p>
          <a:p>
            <a:r>
              <a:rPr lang="en-US" sz="2400" dirty="0" smtClean="0"/>
              <a:t>Most reliable risk marker - a family history of the end stage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u="sng" dirty="0" smtClean="0"/>
              <a:t>Medical Treatment</a:t>
            </a:r>
            <a:endParaRPr lang="en-US" sz="3200" u="sng" dirty="0"/>
          </a:p>
        </p:txBody>
      </p:sp>
      <p:sp>
        <p:nvSpPr>
          <p:cNvPr id="3" name="Content Placeholder 2"/>
          <p:cNvSpPr>
            <a:spLocks noGrp="1"/>
          </p:cNvSpPr>
          <p:nvPr>
            <p:ph idx="1"/>
          </p:nvPr>
        </p:nvSpPr>
        <p:spPr>
          <a:xfrm>
            <a:off x="457200" y="1066800"/>
            <a:ext cx="8229600" cy="5334000"/>
          </a:xfrm>
        </p:spPr>
        <p:txBody>
          <a:bodyPr>
            <a:normAutofit/>
          </a:bodyPr>
          <a:lstStyle/>
          <a:p>
            <a:pPr algn="ctr">
              <a:buNone/>
            </a:pPr>
            <a:r>
              <a:rPr lang="en-US" sz="2400" u="sng" dirty="0" smtClean="0"/>
              <a:t>Beta blockers</a:t>
            </a:r>
          </a:p>
          <a:p>
            <a:r>
              <a:rPr lang="en-US" sz="2400" dirty="0" smtClean="0"/>
              <a:t>Slowing heart rate </a:t>
            </a:r>
          </a:p>
          <a:p>
            <a:r>
              <a:rPr lang="en-US" sz="2400" dirty="0" smtClean="0"/>
              <a:t>Reducing force of LV contraction</a:t>
            </a:r>
          </a:p>
          <a:p>
            <a:r>
              <a:rPr lang="en-US" sz="2400" dirty="0" smtClean="0"/>
              <a:t>Augmenting ventricular filling and relaxation </a:t>
            </a:r>
          </a:p>
          <a:p>
            <a:r>
              <a:rPr lang="en-US" sz="2400" dirty="0" smtClean="0"/>
              <a:t>Decreasing myocardial oxygen consumption </a:t>
            </a:r>
          </a:p>
          <a:p>
            <a:r>
              <a:rPr lang="en-US" sz="2400" dirty="0" smtClean="0"/>
              <a:t>Long-acting preparations - </a:t>
            </a:r>
            <a:r>
              <a:rPr lang="en-US" sz="2400" dirty="0" err="1" smtClean="0"/>
              <a:t>propranolol</a:t>
            </a:r>
            <a:r>
              <a:rPr lang="en-US" sz="2400" dirty="0" smtClean="0"/>
              <a:t>, </a:t>
            </a:r>
            <a:r>
              <a:rPr lang="en-US" sz="2400" dirty="0" err="1" smtClean="0"/>
              <a:t>atenolol</a:t>
            </a:r>
            <a:r>
              <a:rPr lang="en-US" sz="2400" dirty="0" smtClean="0"/>
              <a:t>, </a:t>
            </a:r>
            <a:r>
              <a:rPr lang="en-US" sz="2400" dirty="0" err="1" smtClean="0"/>
              <a:t>metoprolol</a:t>
            </a:r>
            <a:r>
              <a:rPr lang="en-US" sz="2400" dirty="0" smtClean="0"/>
              <a:t> or </a:t>
            </a:r>
            <a:r>
              <a:rPr lang="en-US" sz="2400" dirty="0" err="1" smtClean="0"/>
              <a:t>nadolol</a:t>
            </a:r>
            <a:endParaRPr lang="en-US" sz="2400" dirty="0" smtClean="0"/>
          </a:p>
          <a:p>
            <a:r>
              <a:rPr lang="en-US" sz="2400" dirty="0" smtClean="0"/>
              <a:t>Blunt LV outflow gradient triggered by physiologic exercise.</a:t>
            </a:r>
          </a:p>
          <a:p>
            <a:r>
              <a:rPr lang="en-US" sz="2400" dirty="0" smtClean="0"/>
              <a:t>Target resting heart rate - 60 beats/min </a:t>
            </a:r>
          </a:p>
          <a:p>
            <a:r>
              <a:rPr lang="en-US" sz="2400" dirty="0" smtClean="0"/>
              <a:t>May require up to 400 mg equivalent of </a:t>
            </a:r>
            <a:r>
              <a:rPr lang="en-US" sz="2400" dirty="0" err="1" smtClean="0"/>
              <a:t>metoprolol</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u="sng" smtClean="0"/>
              <a:t>Verapamil (class I) </a:t>
            </a:r>
            <a:endParaRPr lang="en-IN" altLang="en-US" u="sng" smtClean="0"/>
          </a:p>
        </p:txBody>
      </p:sp>
      <p:sp>
        <p:nvSpPr>
          <p:cNvPr id="81923" name="Content Placeholder 2"/>
          <p:cNvSpPr>
            <a:spLocks noGrp="1"/>
          </p:cNvSpPr>
          <p:nvPr>
            <p:ph idx="1"/>
          </p:nvPr>
        </p:nvSpPr>
        <p:spPr>
          <a:xfrm>
            <a:off x="457200" y="1484313"/>
            <a:ext cx="8229600" cy="4525962"/>
          </a:xfrm>
        </p:spPr>
        <p:txBody>
          <a:bodyPr>
            <a:normAutofit fontScale="92500" lnSpcReduction="20000"/>
          </a:bodyPr>
          <a:lstStyle/>
          <a:p>
            <a:pPr eaLnBrk="1" hangingPunct="1"/>
            <a:r>
              <a:rPr lang="en-US" altLang="en-US" dirty="0" smtClean="0"/>
              <a:t>Add on therapy to beta blockers if high doses of beta blockers are not tolerated</a:t>
            </a:r>
          </a:p>
          <a:p>
            <a:pPr eaLnBrk="1" hangingPunct="1"/>
            <a:r>
              <a:rPr lang="en-US" altLang="en-US" dirty="0" smtClean="0"/>
              <a:t>First choice when beta blockers are contraindicated </a:t>
            </a:r>
          </a:p>
          <a:p>
            <a:pPr eaLnBrk="1" hangingPunct="1"/>
            <a:r>
              <a:rPr lang="en-US" altLang="en-US" dirty="0" smtClean="0"/>
              <a:t>Maximal doses of 280 mg/day</a:t>
            </a:r>
          </a:p>
          <a:p>
            <a:pPr eaLnBrk="1" hangingPunct="1"/>
            <a:r>
              <a:rPr lang="en-US" altLang="en-US" dirty="0" smtClean="0"/>
              <a:t>AVOID in NYHA class IV </a:t>
            </a:r>
            <a:r>
              <a:rPr lang="en-US" altLang="en-US" dirty="0" err="1" smtClean="0"/>
              <a:t>dyspnoea</a:t>
            </a:r>
            <a:r>
              <a:rPr lang="en-US" altLang="en-US" dirty="0" smtClean="0"/>
              <a:t> and hypotension</a:t>
            </a:r>
          </a:p>
          <a:p>
            <a:pPr eaLnBrk="1" hangingPunct="1"/>
            <a:r>
              <a:rPr lang="en-US" altLang="en-US" dirty="0" smtClean="0"/>
              <a:t>When used as add-on </a:t>
            </a:r>
            <a:r>
              <a:rPr lang="en-US" altLang="en-US" dirty="0" err="1" smtClean="0"/>
              <a:t>therapy</a:t>
            </a:r>
            <a:r>
              <a:rPr lang="en-US" altLang="en-US" dirty="0" err="1" smtClean="0">
                <a:sym typeface="Wingdings" pitchFamily="2" charset="2"/>
              </a:rPr>
              <a:t>to</a:t>
            </a:r>
            <a:r>
              <a:rPr lang="en-US" altLang="en-US" dirty="0" smtClean="0">
                <a:sym typeface="Wingdings" pitchFamily="2" charset="2"/>
              </a:rPr>
              <a:t> look for high grade AV </a:t>
            </a:r>
            <a:r>
              <a:rPr lang="en-US" altLang="en-US" dirty="0" smtClean="0">
                <a:sym typeface="Wingdings" pitchFamily="2" charset="2"/>
              </a:rPr>
              <a:t>block</a:t>
            </a:r>
          </a:p>
          <a:p>
            <a:r>
              <a:rPr lang="en-US" dirty="0" err="1" smtClean="0"/>
              <a:t>Diltiazem</a:t>
            </a:r>
            <a:r>
              <a:rPr lang="en-US" dirty="0" smtClean="0"/>
              <a:t> – when </a:t>
            </a:r>
            <a:r>
              <a:rPr lang="en-US" dirty="0" err="1" smtClean="0"/>
              <a:t>verapamil</a:t>
            </a:r>
            <a:r>
              <a:rPr lang="en-US" dirty="0" smtClean="0"/>
              <a:t> cannot be used</a:t>
            </a:r>
            <a:endParaRPr lang="en-US" altLang="en-US" dirty="0" smtClean="0">
              <a:sym typeface="Wingdings" pitchFamily="2" charset="2"/>
            </a:endParaRPr>
          </a:p>
          <a:p>
            <a:pPr eaLnBrk="1" hangingPunct="1"/>
            <a:endParaRPr lang="en-US" altLang="en-US" dirty="0" smtClean="0"/>
          </a:p>
          <a:p>
            <a:pPr eaLnBrk="1" hangingPunct="1"/>
            <a:endParaRPr lang="en-IN" alt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33400"/>
            <a:ext cx="8229600" cy="5943600"/>
          </a:xfrm>
        </p:spPr>
        <p:txBody>
          <a:bodyPr>
            <a:normAutofit/>
          </a:bodyPr>
          <a:lstStyle/>
          <a:p>
            <a:pPr algn="ctr">
              <a:buNone/>
            </a:pPr>
            <a:r>
              <a:rPr lang="en-US" sz="4400" dirty="0" err="1" smtClean="0"/>
              <a:t>Disopyramide</a:t>
            </a:r>
            <a:r>
              <a:rPr lang="en-US" sz="4400" dirty="0" smtClean="0"/>
              <a:t> </a:t>
            </a:r>
            <a:endParaRPr lang="en-US" dirty="0" smtClean="0"/>
          </a:p>
          <a:p>
            <a:r>
              <a:rPr lang="en-US" dirty="0" smtClean="0"/>
              <a:t>Negative </a:t>
            </a:r>
            <a:r>
              <a:rPr lang="en-US" dirty="0" err="1" smtClean="0"/>
              <a:t>inotropic</a:t>
            </a:r>
            <a:r>
              <a:rPr lang="en-US" dirty="0" smtClean="0"/>
              <a:t> effect decreases the gradient and improve symptoms. </a:t>
            </a:r>
          </a:p>
          <a:p>
            <a:r>
              <a:rPr lang="en-US" dirty="0" smtClean="0"/>
              <a:t>Concomitant beta blockade may be important to prevent rapid </a:t>
            </a:r>
            <a:r>
              <a:rPr lang="en-US" dirty="0" err="1" smtClean="0"/>
              <a:t>atrioventricular</a:t>
            </a:r>
            <a:r>
              <a:rPr lang="en-US" dirty="0" smtClean="0"/>
              <a:t> node conduction</a:t>
            </a:r>
          </a:p>
          <a:p>
            <a:r>
              <a:rPr lang="en-US" dirty="0" smtClean="0"/>
              <a:t>Between 300 and 600 mg/d </a:t>
            </a:r>
          </a:p>
          <a:p>
            <a:r>
              <a:rPr lang="en-US" dirty="0" smtClean="0"/>
              <a:t>The corrected QT interval must be monitored </a:t>
            </a:r>
          </a:p>
          <a:p>
            <a:r>
              <a:rPr lang="en-US" dirty="0" err="1" smtClean="0"/>
              <a:t>Anticholinergic</a:t>
            </a:r>
            <a:r>
              <a:rPr lang="en-US" dirty="0" smtClean="0"/>
              <a:t> side effects in older patients</a:t>
            </a:r>
          </a:p>
          <a:p>
            <a:pPr>
              <a:buNone/>
            </a:pPr>
            <a:endParaRPr lang="en-US" dirty="0" smtClean="0"/>
          </a:p>
          <a:p>
            <a:endParaRPr lang="en-US" sz="4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762000" y="381000"/>
            <a:ext cx="77724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fontScale="90000"/>
          </a:bodyPr>
          <a:lstStyle/>
          <a:p>
            <a:pPr eaLnBrk="1" hangingPunct="1"/>
            <a:r>
              <a:rPr lang="en-US" altLang="en-US" b="1" dirty="0" smtClean="0"/>
              <a:t>DRUGS THAN CAN HARM(CLASS III)</a:t>
            </a:r>
            <a:endParaRPr lang="en-IN" altLang="en-US" b="1" dirty="0" smtClean="0"/>
          </a:p>
        </p:txBody>
      </p:sp>
      <p:sp>
        <p:nvSpPr>
          <p:cNvPr id="3" name="Content Placeholder 2"/>
          <p:cNvSpPr>
            <a:spLocks noGrp="1"/>
          </p:cNvSpPr>
          <p:nvPr>
            <p:ph idx="1"/>
          </p:nvPr>
        </p:nvSpPr>
        <p:spPr>
          <a:xfrm>
            <a:off x="457200" y="1600200"/>
            <a:ext cx="8458200" cy="4525963"/>
          </a:xfrm>
        </p:spPr>
        <p:txBody>
          <a:bodyPr>
            <a:normAutofit fontScale="85000" lnSpcReduction="10000"/>
          </a:bodyPr>
          <a:lstStyle/>
          <a:p>
            <a:pPr>
              <a:defRPr/>
            </a:pPr>
            <a:r>
              <a:rPr lang="en-US" dirty="0" err="1" smtClean="0"/>
              <a:t>Nifedipine</a:t>
            </a:r>
            <a:r>
              <a:rPr lang="en-US" dirty="0" smtClean="0"/>
              <a:t>, </a:t>
            </a:r>
            <a:r>
              <a:rPr lang="en-US" dirty="0" smtClean="0"/>
              <a:t>Nitrates</a:t>
            </a:r>
            <a:r>
              <a:rPr lang="en-US" dirty="0" smtClean="0"/>
              <a:t>, Diuretics </a:t>
            </a:r>
            <a:r>
              <a:rPr lang="en-US" dirty="0" smtClean="0"/>
              <a:t>-potent vasodilator and hence avoided</a:t>
            </a:r>
          </a:p>
          <a:p>
            <a:pPr eaLnBrk="1" hangingPunct="1">
              <a:defRPr/>
            </a:pPr>
            <a:r>
              <a:rPr lang="en-US" dirty="0" err="1" smtClean="0"/>
              <a:t>Digoxin</a:t>
            </a:r>
            <a:r>
              <a:rPr lang="en-US" dirty="0" smtClean="0"/>
              <a:t>, </a:t>
            </a:r>
            <a:r>
              <a:rPr lang="en-US" dirty="0" err="1" smtClean="0"/>
              <a:t>dobutamine</a:t>
            </a:r>
            <a:r>
              <a:rPr lang="en-US" dirty="0" smtClean="0"/>
              <a:t>, </a:t>
            </a:r>
            <a:r>
              <a:rPr lang="en-US" dirty="0" err="1" smtClean="0"/>
              <a:t>noradrenaline</a:t>
            </a:r>
            <a:r>
              <a:rPr lang="en-US" dirty="0" smtClean="0"/>
              <a:t>, dopamine-positive </a:t>
            </a:r>
            <a:r>
              <a:rPr lang="en-US" dirty="0" err="1" smtClean="0"/>
              <a:t>inotropes</a:t>
            </a:r>
            <a:endParaRPr lang="en-US" dirty="0" smtClean="0"/>
          </a:p>
          <a:p>
            <a:pPr>
              <a:defRPr/>
            </a:pPr>
            <a:r>
              <a:rPr lang="en-US" altLang="en-US" b="1" dirty="0" smtClean="0"/>
              <a:t>MANAGEMENT </a:t>
            </a:r>
            <a:r>
              <a:rPr lang="en-US" altLang="en-US" b="1" dirty="0" smtClean="0"/>
              <a:t>OF ACUTE HYPOTENSION IN HOCM </a:t>
            </a:r>
          </a:p>
          <a:p>
            <a:pPr lvl="1">
              <a:defRPr/>
            </a:pPr>
            <a:r>
              <a:rPr lang="en-US" dirty="0" err="1" smtClean="0"/>
              <a:t>i.v</a:t>
            </a:r>
            <a:r>
              <a:rPr lang="en-US" dirty="0" smtClean="0"/>
              <a:t> fluids</a:t>
            </a:r>
          </a:p>
          <a:p>
            <a:pPr lvl="1">
              <a:defRPr/>
            </a:pPr>
            <a:r>
              <a:rPr lang="en-US" dirty="0" err="1" smtClean="0"/>
              <a:t>phenylephrine</a:t>
            </a:r>
            <a:endParaRPr lang="en-US" dirty="0" smtClean="0"/>
          </a:p>
          <a:p>
            <a:pPr lvl="1">
              <a:defRPr/>
            </a:pPr>
            <a:r>
              <a:rPr lang="en-US" dirty="0" smtClean="0"/>
              <a:t>Iv beta blockers</a:t>
            </a:r>
            <a:endParaRPr lang="en-US" dirty="0" smtClean="0"/>
          </a:p>
          <a:p>
            <a:pPr>
              <a:defRPr/>
            </a:pPr>
            <a:r>
              <a:rPr lang="en-US" altLang="en-US" sz="2800" b="1" dirty="0" smtClean="0"/>
              <a:t>MANAGEMENT OF HCM WITH LV SYSTOLIC DYSFUNCTION</a:t>
            </a:r>
          </a:p>
          <a:p>
            <a:pPr lvl="1"/>
            <a:r>
              <a:rPr lang="en-US" altLang="en-US" dirty="0" smtClean="0"/>
              <a:t>ACEI/ARBS, diuretics-standard HF treatment</a:t>
            </a:r>
          </a:p>
          <a:p>
            <a:pPr lvl="1"/>
            <a:r>
              <a:rPr lang="en-US" altLang="en-US" dirty="0" smtClean="0"/>
              <a:t>Discontinue </a:t>
            </a:r>
            <a:r>
              <a:rPr lang="en-US" altLang="en-US" dirty="0" err="1" smtClean="0"/>
              <a:t>verapamil</a:t>
            </a:r>
            <a:r>
              <a:rPr lang="en-US" altLang="en-US" dirty="0" smtClean="0"/>
              <a:t>, </a:t>
            </a:r>
            <a:r>
              <a:rPr lang="en-US" altLang="en-US" dirty="0" err="1" smtClean="0"/>
              <a:t>diltiazem</a:t>
            </a:r>
            <a:r>
              <a:rPr lang="en-US" altLang="en-US" dirty="0" smtClean="0"/>
              <a:t>, </a:t>
            </a:r>
            <a:r>
              <a:rPr lang="en-US" altLang="en-US" dirty="0" err="1" smtClean="0"/>
              <a:t>disopyramide</a:t>
            </a:r>
            <a:r>
              <a:rPr lang="en-US" altLang="en-US" dirty="0" smtClean="0"/>
              <a:t> (class iii)</a:t>
            </a:r>
            <a:endParaRPr lang="en-US" alt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AF</a:t>
            </a:r>
            <a:endParaRPr lang="en-US" dirty="0"/>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A/c AF+ </a:t>
            </a:r>
            <a:r>
              <a:rPr lang="en-US" dirty="0" err="1" smtClean="0"/>
              <a:t>hemodynamically</a:t>
            </a:r>
            <a:r>
              <a:rPr lang="en-US" dirty="0" smtClean="0"/>
              <a:t>  unstable= DC</a:t>
            </a:r>
          </a:p>
          <a:p>
            <a:pPr eaLnBrk="1" hangingPunct="1">
              <a:defRPr/>
            </a:pPr>
            <a:r>
              <a:rPr lang="en-US" dirty="0" smtClean="0"/>
              <a:t>A/C AF + angina /pulmonary edema = BB/A–iv</a:t>
            </a:r>
          </a:p>
          <a:p>
            <a:pPr eaLnBrk="1" hangingPunct="1">
              <a:defRPr/>
            </a:pPr>
            <a:r>
              <a:rPr lang="en-US" dirty="0" err="1" smtClean="0"/>
              <a:t>Hemodynamically</a:t>
            </a:r>
            <a:r>
              <a:rPr lang="en-US" dirty="0" smtClean="0"/>
              <a:t> stable= 3W OAC &gt;&gt;DC</a:t>
            </a:r>
          </a:p>
          <a:p>
            <a:pPr eaLnBrk="1" hangingPunct="1">
              <a:defRPr/>
            </a:pPr>
            <a:r>
              <a:rPr lang="en-US" dirty="0" smtClean="0"/>
              <a:t>Rate control with oral BB/ CCB</a:t>
            </a:r>
          </a:p>
          <a:p>
            <a:pPr eaLnBrk="1" hangingPunct="1">
              <a:defRPr/>
            </a:pPr>
            <a:r>
              <a:rPr lang="en-US" dirty="0" smtClean="0"/>
              <a:t>rhythm control with </a:t>
            </a:r>
            <a:r>
              <a:rPr lang="en-US" dirty="0" err="1" smtClean="0"/>
              <a:t>amiodarone</a:t>
            </a:r>
            <a:endParaRPr lang="en-US" dirty="0" smtClean="0"/>
          </a:p>
          <a:p>
            <a:r>
              <a:rPr lang="en-US" dirty="0" err="1" smtClean="0"/>
              <a:t>Flecainide</a:t>
            </a:r>
            <a:r>
              <a:rPr lang="en-US" dirty="0" smtClean="0"/>
              <a:t> and </a:t>
            </a:r>
            <a:r>
              <a:rPr lang="en-US" dirty="0" err="1" smtClean="0"/>
              <a:t>propafenone</a:t>
            </a:r>
            <a:r>
              <a:rPr lang="en-US" dirty="0" smtClean="0"/>
              <a:t>, should be avoided as they may prolong QRS duration and the QT </a:t>
            </a:r>
            <a:r>
              <a:rPr lang="en-US" dirty="0" err="1" smtClean="0"/>
              <a:t>intervaL</a:t>
            </a:r>
            <a:endParaRPr lang="en-US" dirty="0" smtClean="0"/>
          </a:p>
          <a:p>
            <a:pPr eaLnBrk="1" hangingPunct="1">
              <a:defRPr/>
            </a:pPr>
            <a:r>
              <a:rPr lang="en-US" dirty="0" smtClean="0"/>
              <a:t>AV nodal ablation F/B DDD/VVIR/CRT IN drug refractory</a:t>
            </a:r>
          </a:p>
          <a:p>
            <a:pPr eaLnBrk="1" hangingPunct="1">
              <a:defRPr/>
            </a:pPr>
            <a:r>
              <a:rPr lang="en-US" dirty="0" smtClean="0"/>
              <a:t>Radiofrequency ablation (II 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4146" name="Picture 2"/>
          <p:cNvPicPr>
            <a:picLocks noChangeAspect="1" noChangeArrowheads="1"/>
          </p:cNvPicPr>
          <p:nvPr/>
        </p:nvPicPr>
        <p:blipFill>
          <a:blip r:embed="rId3"/>
          <a:srcRect/>
          <a:stretch>
            <a:fillRect/>
          </a:stretch>
        </p:blipFill>
        <p:spPr bwMode="auto">
          <a:xfrm>
            <a:off x="0" y="0"/>
            <a:ext cx="9144000" cy="6581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SEPTAL MYECTOMY (Morrow procedure)</a:t>
            </a:r>
            <a:endParaRPr lang="en-US" sz="3600"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sz="2400" dirty="0" smtClean="0"/>
              <a:t>Drug-refractory heart failure symptoms</a:t>
            </a:r>
          </a:p>
          <a:p>
            <a:pPr marL="457200" indent="-457200">
              <a:buFont typeface="+mj-lt"/>
              <a:buAutoNum type="arabicPeriod"/>
            </a:pPr>
            <a:r>
              <a:rPr lang="en-US" sz="2400" dirty="0" smtClean="0"/>
              <a:t>NYHA Classes III and IV or </a:t>
            </a:r>
            <a:r>
              <a:rPr lang="en-US" sz="2400" dirty="0" err="1" smtClean="0"/>
              <a:t>exersional</a:t>
            </a:r>
            <a:r>
              <a:rPr lang="en-US" sz="2400" dirty="0" smtClean="0"/>
              <a:t> syncope</a:t>
            </a:r>
          </a:p>
          <a:p>
            <a:pPr marL="457200" indent="-457200">
              <a:buFont typeface="+mj-lt"/>
              <a:buAutoNum type="arabicPeriod"/>
            </a:pPr>
            <a:r>
              <a:rPr lang="en-US" sz="2400" dirty="0" smtClean="0"/>
              <a:t>LV outflow obstruction</a:t>
            </a:r>
          </a:p>
          <a:p>
            <a:pPr lvl="1"/>
            <a:r>
              <a:rPr lang="en-US" sz="2000" dirty="0" smtClean="0"/>
              <a:t>gradient ≥ 50 mm Hg</a:t>
            </a:r>
          </a:p>
          <a:p>
            <a:pPr marL="457200" indent="-457200">
              <a:buFont typeface="+mj-lt"/>
              <a:buAutoNum type="arabicPeriod"/>
            </a:pPr>
            <a:r>
              <a:rPr lang="en-US" altLang="en-US" sz="2400" dirty="0" smtClean="0"/>
              <a:t>Better surgical candidates</a:t>
            </a:r>
            <a:r>
              <a:rPr lang="en-US" sz="2400" dirty="0" smtClean="0"/>
              <a:t> </a:t>
            </a:r>
          </a:p>
          <a:p>
            <a:pPr marL="857250" lvl="1" indent="-457200">
              <a:buFont typeface="+mj-lt"/>
              <a:buAutoNum type="arabicPeriod"/>
            </a:pPr>
            <a:r>
              <a:rPr lang="en-US" sz="2000" dirty="0" smtClean="0"/>
              <a:t>Younger age</a:t>
            </a:r>
          </a:p>
          <a:p>
            <a:pPr marL="857250" lvl="1" indent="-457200">
              <a:buFont typeface="+mj-lt"/>
              <a:buAutoNum type="arabicPeriod"/>
            </a:pPr>
            <a:r>
              <a:rPr lang="en-US" sz="2000" dirty="0" smtClean="0"/>
              <a:t>Greater </a:t>
            </a:r>
            <a:r>
              <a:rPr lang="en-US" sz="2000" dirty="0" err="1" smtClean="0"/>
              <a:t>septal</a:t>
            </a:r>
            <a:r>
              <a:rPr lang="en-US" sz="2000" dirty="0" smtClean="0"/>
              <a:t> thickness (≥30 mm)</a:t>
            </a:r>
          </a:p>
          <a:p>
            <a:pPr marL="857250" lvl="1" indent="-457200">
              <a:buFont typeface="+mj-lt"/>
              <a:buAutoNum type="arabicPeriod"/>
            </a:pPr>
            <a:r>
              <a:rPr lang="en-US" sz="2000" dirty="0" smtClean="0"/>
              <a:t>Concomitant cardiac diseases –</a:t>
            </a:r>
            <a:r>
              <a:rPr lang="en-US" sz="2000" dirty="0" err="1" smtClean="0"/>
              <a:t>valvular</a:t>
            </a:r>
            <a:r>
              <a:rPr lang="en-US" sz="2000" dirty="0" smtClean="0"/>
              <a:t>/CAD</a:t>
            </a:r>
          </a:p>
          <a:p>
            <a:pPr marL="457200" indent="-457200">
              <a:buFont typeface="+mj-lt"/>
              <a:buAutoNum type="arabicPeriod"/>
            </a:pPr>
            <a:r>
              <a:rPr lang="en-US" sz="2400" b="1" dirty="0" smtClean="0"/>
              <a:t>Complications</a:t>
            </a:r>
          </a:p>
          <a:p>
            <a:pPr marL="857250" lvl="1" indent="-457200">
              <a:buFont typeface="+mj-lt"/>
              <a:buAutoNum type="arabicPeriod"/>
            </a:pPr>
            <a:r>
              <a:rPr lang="en-US" sz="2000" dirty="0" err="1" smtClean="0"/>
              <a:t>Perioperative</a:t>
            </a:r>
            <a:r>
              <a:rPr lang="en-US" sz="2000" dirty="0" smtClean="0"/>
              <a:t> Mortality (1-5%)</a:t>
            </a:r>
          </a:p>
          <a:p>
            <a:pPr marL="857250" lvl="1" indent="-457200">
              <a:buFont typeface="+mj-lt"/>
              <a:buAutoNum type="arabicPeriod"/>
            </a:pPr>
            <a:r>
              <a:rPr lang="en-US" sz="2000" dirty="0" smtClean="0"/>
              <a:t>VSD - 3%</a:t>
            </a:r>
          </a:p>
          <a:p>
            <a:pPr marL="857250" lvl="1" indent="-457200">
              <a:buFont typeface="+mj-lt"/>
              <a:buAutoNum type="arabicPeriod"/>
            </a:pPr>
            <a:r>
              <a:rPr lang="en-US" sz="2000" dirty="0" smtClean="0"/>
              <a:t>CHB and PPI (5%)</a:t>
            </a:r>
          </a:p>
          <a:p>
            <a:pPr marL="857250" lvl="1" indent="-457200">
              <a:buFont typeface="+mj-lt"/>
              <a:buAutoNum type="arabicPeriod"/>
            </a:pPr>
            <a:r>
              <a:rPr lang="en-US" sz="2000" dirty="0" smtClean="0"/>
              <a:t>CVA 1-2%</a:t>
            </a:r>
          </a:p>
          <a:p>
            <a:pPr marL="857250" lvl="1" indent="-457200">
              <a:buFont typeface="+mj-lt"/>
              <a:buAutoNum type="arabicPeriod"/>
            </a:pPr>
            <a:r>
              <a:rPr lang="en-US" sz="2000" dirty="0" smtClean="0"/>
              <a:t>LBBB-40%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0338" name="Picture 2"/>
          <p:cNvPicPr>
            <a:picLocks noChangeAspect="1" noChangeArrowheads="1"/>
          </p:cNvPicPr>
          <p:nvPr/>
        </p:nvPicPr>
        <p:blipFill>
          <a:blip r:embed="rId2"/>
          <a:srcRect/>
          <a:stretch>
            <a:fillRect/>
          </a:stretch>
        </p:blipFill>
        <p:spPr bwMode="auto">
          <a:xfrm>
            <a:off x="0" y="0"/>
            <a:ext cx="9144000" cy="69031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srcRect/>
          <a:stretch>
            <a:fillRect/>
          </a:stretch>
        </p:blipFill>
        <p:spPr bwMode="auto">
          <a:xfrm>
            <a:off x="1828800" y="838200"/>
            <a:ext cx="6302375" cy="5400675"/>
          </a:xfrm>
          <a:prstGeom prst="rect">
            <a:avLst/>
          </a:prstGeom>
          <a:noFill/>
        </p:spPr>
      </p:pic>
      <p:sp>
        <p:nvSpPr>
          <p:cNvPr id="166915" name="Text Box 3"/>
          <p:cNvSpPr txBox="1">
            <a:spLocks noChangeArrowheads="1"/>
          </p:cNvSpPr>
          <p:nvPr/>
        </p:nvSpPr>
        <p:spPr bwMode="auto">
          <a:xfrm>
            <a:off x="1447800" y="6477000"/>
            <a:ext cx="7829550" cy="177800"/>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sz="1200" b="0">
                <a:solidFill>
                  <a:srgbClr val="FFFFFF"/>
                </a:solidFill>
                <a:latin typeface="Arial" charset="0"/>
              </a:rPr>
              <a:t>Braunwald, E. N Engl J Med 2002;347:1306-1307</a:t>
            </a:r>
          </a:p>
        </p:txBody>
      </p:sp>
      <p:sp>
        <p:nvSpPr>
          <p:cNvPr id="166916" name="Rectangle 4"/>
          <p:cNvSpPr>
            <a:spLocks noChangeArrowheads="1"/>
          </p:cNvSpPr>
          <p:nvPr/>
        </p:nvSpPr>
        <p:spPr bwMode="auto">
          <a:xfrm>
            <a:off x="2590800" y="203200"/>
            <a:ext cx="4810125" cy="488950"/>
          </a:xfrm>
          <a:prstGeom prst="rect">
            <a:avLst/>
          </a:prstGeom>
          <a:noFill/>
          <a:ln w="12700" cap="sq">
            <a:noFill/>
            <a:miter lim="800000"/>
            <a:headEnd type="none" w="sm" len="sm"/>
            <a:tailEnd type="none" w="sm" len="sm"/>
          </a:ln>
          <a:effectLst/>
        </p:spPr>
        <p:txBody>
          <a:bodyPr wrap="none">
            <a:spAutoFit/>
          </a:bodyPr>
          <a:lstStyle/>
          <a:p>
            <a:r>
              <a:rPr lang="en-US" sz="2600"/>
              <a:t>Alcohol-Induced Septal Ablation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endParaRPr lang="en-IN" altLang="en-US" smtClean="0"/>
          </a:p>
        </p:txBody>
      </p:sp>
      <p:sp>
        <p:nvSpPr>
          <p:cNvPr id="109571" name="Content Placeholder 2"/>
          <p:cNvSpPr>
            <a:spLocks noGrp="1"/>
          </p:cNvSpPr>
          <p:nvPr>
            <p:ph idx="1"/>
          </p:nvPr>
        </p:nvSpPr>
        <p:spPr/>
        <p:txBody>
          <a:bodyPr/>
          <a:lstStyle/>
          <a:p>
            <a:pPr eaLnBrk="1" hangingPunct="1"/>
            <a:endParaRPr lang="en-IN" altLang="en-US" smtClean="0"/>
          </a:p>
        </p:txBody>
      </p:sp>
      <p:pic>
        <p:nvPicPr>
          <p:cNvPr id="10957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3"/>
          <p:cNvGraphicFramePr>
            <a:graphicFrameLocks noGrp="1"/>
          </p:cNvGraphicFramePr>
          <p:nvPr>
            <p:ph idx="1"/>
          </p:nvPr>
        </p:nvGraphicFramePr>
        <p:xfrm>
          <a:off x="406400" y="1549400"/>
          <a:ext cx="8331200" cy="4627563"/>
        </p:xfrm>
        <a:graphic>
          <a:graphicData uri="http://schemas.openxmlformats.org/presentationml/2006/ole">
            <p:oleObj spid="_x0000_s1026" r:id="rId3" imgW="8327858" imgH="4627265" progId="Excel.Sheet.8">
              <p:embed/>
            </p:oleObj>
          </a:graphicData>
        </a:graphic>
      </p:graphicFrame>
      <p:sp>
        <p:nvSpPr>
          <p:cNvPr id="1027" name="Title 1"/>
          <p:cNvSpPr>
            <a:spLocks noGrp="1"/>
          </p:cNvSpPr>
          <p:nvPr>
            <p:ph type="title"/>
          </p:nvPr>
        </p:nvSpPr>
        <p:spPr>
          <a:xfrm>
            <a:off x="457200" y="381000"/>
            <a:ext cx="8229600" cy="1143000"/>
          </a:xfrm>
        </p:spPr>
        <p:txBody>
          <a:bodyPr/>
          <a:lstStyle/>
          <a:p>
            <a:pPr eaLnBrk="1" hangingPunct="1"/>
            <a:r>
              <a:rPr lang="en-US" altLang="en-US" b="1" dirty="0" smtClean="0"/>
              <a:t>TRIPHASIC RESPONSE</a:t>
            </a:r>
            <a:endParaRPr lang="en-IN" altLang="en-US" b="1"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altLang="en-US" b="1" dirty="0" smtClean="0"/>
              <a:t>OTHER THAN ALCOHOL!!!</a:t>
            </a:r>
            <a:endParaRPr lang="en-IN" altLang="en-US" b="1" dirty="0" smtClean="0"/>
          </a:p>
        </p:txBody>
      </p:sp>
      <p:sp>
        <p:nvSpPr>
          <p:cNvPr id="3" name="Content Placeholder 2"/>
          <p:cNvSpPr>
            <a:spLocks noGrp="1"/>
          </p:cNvSpPr>
          <p:nvPr>
            <p:ph idx="1"/>
          </p:nvPr>
        </p:nvSpPr>
        <p:spPr>
          <a:xfrm>
            <a:off x="457200" y="1350963"/>
            <a:ext cx="8229600" cy="4525962"/>
          </a:xfrm>
        </p:spPr>
        <p:txBody>
          <a:bodyPr>
            <a:normAutofit lnSpcReduction="10000"/>
          </a:bodyPr>
          <a:lstStyle/>
          <a:p>
            <a:pPr eaLnBrk="1" hangingPunct="1">
              <a:defRPr/>
            </a:pPr>
            <a:r>
              <a:rPr lang="en-IN" dirty="0" smtClean="0"/>
              <a:t>Polyvinyl </a:t>
            </a:r>
            <a:r>
              <a:rPr lang="en-IN" dirty="0"/>
              <a:t>alcohol foam particles</a:t>
            </a:r>
            <a:r>
              <a:rPr lang="en-IN" dirty="0" smtClean="0"/>
              <a:t>,</a:t>
            </a:r>
          </a:p>
          <a:p>
            <a:pPr eaLnBrk="1" hangingPunct="1">
              <a:defRPr/>
            </a:pPr>
            <a:r>
              <a:rPr lang="en-IN" dirty="0" smtClean="0"/>
              <a:t>Microspheres</a:t>
            </a:r>
            <a:r>
              <a:rPr lang="en-IN" dirty="0"/>
              <a:t>, </a:t>
            </a:r>
            <a:endParaRPr lang="en-IN" dirty="0" smtClean="0"/>
          </a:p>
          <a:p>
            <a:pPr eaLnBrk="1" hangingPunct="1">
              <a:defRPr/>
            </a:pPr>
            <a:r>
              <a:rPr lang="en-IN" dirty="0" smtClean="0"/>
              <a:t>Absorbable </a:t>
            </a:r>
            <a:r>
              <a:rPr lang="en-IN" dirty="0" err="1"/>
              <a:t>gelatin</a:t>
            </a:r>
            <a:r>
              <a:rPr lang="en-IN" dirty="0"/>
              <a:t> sponges, </a:t>
            </a:r>
            <a:r>
              <a:rPr lang="en-IN" dirty="0" smtClean="0"/>
              <a:t> </a:t>
            </a:r>
          </a:p>
          <a:p>
            <a:pPr eaLnBrk="1" hangingPunct="1">
              <a:defRPr/>
            </a:pPr>
            <a:r>
              <a:rPr lang="en-IN" dirty="0" err="1" smtClean="0"/>
              <a:t>Septal</a:t>
            </a:r>
            <a:r>
              <a:rPr lang="en-IN" dirty="0" smtClean="0"/>
              <a:t> coils</a:t>
            </a:r>
          </a:p>
          <a:p>
            <a:pPr eaLnBrk="1" hangingPunct="1">
              <a:defRPr/>
            </a:pPr>
            <a:r>
              <a:rPr lang="en-IN" sz="1600" dirty="0" smtClean="0"/>
              <a:t>Gross </a:t>
            </a:r>
            <a:r>
              <a:rPr lang="en-IN" sz="1600" dirty="0"/>
              <a:t>CM, Schulz-</a:t>
            </a:r>
            <a:r>
              <a:rPr lang="en-IN" sz="1600" dirty="0" err="1"/>
              <a:t>Menger</a:t>
            </a:r>
            <a:r>
              <a:rPr lang="en-IN" sz="1600" dirty="0"/>
              <a:t> J, Kramer J, Siegel I, </a:t>
            </a:r>
            <a:r>
              <a:rPr lang="en-IN" sz="1600" dirty="0" err="1"/>
              <a:t>Pilz</a:t>
            </a:r>
            <a:r>
              <a:rPr lang="en-IN" sz="1600" dirty="0"/>
              <a:t> B, </a:t>
            </a:r>
            <a:r>
              <a:rPr lang="en-IN" sz="1600" dirty="0" err="1"/>
              <a:t>Waigand</a:t>
            </a:r>
            <a:r>
              <a:rPr lang="en-IN" sz="1600" dirty="0"/>
              <a:t> J, Friedrich MG, </a:t>
            </a:r>
            <a:r>
              <a:rPr lang="en-IN" sz="1600" dirty="0" err="1"/>
              <a:t>Uhlich</a:t>
            </a:r>
            <a:r>
              <a:rPr lang="en-IN" sz="1600" dirty="0"/>
              <a:t> F, Dietz R. Percutaneous </a:t>
            </a:r>
            <a:r>
              <a:rPr lang="en-IN" sz="1600" dirty="0" err="1"/>
              <a:t>transluminal</a:t>
            </a:r>
            <a:r>
              <a:rPr lang="en-IN" sz="1600" dirty="0"/>
              <a:t> </a:t>
            </a:r>
            <a:r>
              <a:rPr lang="en-IN" sz="1600" dirty="0" err="1"/>
              <a:t>septal</a:t>
            </a:r>
            <a:r>
              <a:rPr lang="en-IN" sz="1600" dirty="0"/>
              <a:t> artery ablation using </a:t>
            </a:r>
            <a:r>
              <a:rPr lang="en-IN" sz="1600" dirty="0">
                <a:solidFill>
                  <a:srgbClr val="C00000"/>
                </a:solidFill>
              </a:rPr>
              <a:t>polyvinyl alcohol foam particles </a:t>
            </a:r>
            <a:r>
              <a:rPr lang="en-IN" sz="1600" dirty="0"/>
              <a:t>for </a:t>
            </a:r>
            <a:r>
              <a:rPr lang="en-IN" sz="1600" dirty="0" err="1"/>
              <a:t>septal</a:t>
            </a:r>
            <a:r>
              <a:rPr lang="en-IN" sz="1600" dirty="0"/>
              <a:t> hypertrophy in patients with hypertrophic obstructive cardiomyopathy: acute and 3-year outcomes. </a:t>
            </a:r>
            <a:r>
              <a:rPr lang="en-IN" sz="1600" i="1" dirty="0"/>
              <a:t>J </a:t>
            </a:r>
            <a:r>
              <a:rPr lang="en-IN" sz="1600" i="1" dirty="0" err="1"/>
              <a:t>Endovasc</a:t>
            </a:r>
            <a:r>
              <a:rPr lang="en-IN" sz="1600" i="1" dirty="0"/>
              <a:t> Ther</a:t>
            </a:r>
            <a:r>
              <a:rPr lang="en-IN" sz="1600" dirty="0"/>
              <a:t>2004;11:705–711.</a:t>
            </a:r>
          </a:p>
          <a:p>
            <a:pPr eaLnBrk="1" hangingPunct="1">
              <a:defRPr/>
            </a:pPr>
            <a:r>
              <a:rPr lang="en-IN" sz="1600" dirty="0"/>
              <a:t>Llamas-</a:t>
            </a:r>
            <a:r>
              <a:rPr lang="en-IN" sz="1600" dirty="0" err="1"/>
              <a:t>Esperon</a:t>
            </a:r>
            <a:r>
              <a:rPr lang="en-IN" sz="1600" dirty="0"/>
              <a:t> GA, Sandoval-</a:t>
            </a:r>
            <a:r>
              <a:rPr lang="en-IN" sz="1600" dirty="0" err="1"/>
              <a:t>Navarrete</a:t>
            </a:r>
            <a:r>
              <a:rPr lang="en-IN" sz="1600" dirty="0"/>
              <a:t> S. Percutaneous </a:t>
            </a:r>
            <a:r>
              <a:rPr lang="en-IN" sz="1600" dirty="0" err="1"/>
              <a:t>septal</a:t>
            </a:r>
            <a:r>
              <a:rPr lang="en-IN" sz="1600" dirty="0"/>
              <a:t> ablation with </a:t>
            </a:r>
            <a:r>
              <a:rPr lang="en-IN" sz="1600" dirty="0">
                <a:solidFill>
                  <a:srgbClr val="C00000"/>
                </a:solidFill>
              </a:rPr>
              <a:t>absorbable </a:t>
            </a:r>
            <a:r>
              <a:rPr lang="en-IN" sz="1600" dirty="0" err="1">
                <a:solidFill>
                  <a:srgbClr val="C00000"/>
                </a:solidFill>
              </a:rPr>
              <a:t>gelatin</a:t>
            </a:r>
            <a:r>
              <a:rPr lang="en-IN" sz="1600" dirty="0">
                <a:solidFill>
                  <a:srgbClr val="C00000"/>
                </a:solidFill>
              </a:rPr>
              <a:t> sponge </a:t>
            </a:r>
            <a:r>
              <a:rPr lang="en-IN" sz="1600" dirty="0"/>
              <a:t>in hypertrophic obstructive cardiomyopathy. </a:t>
            </a:r>
            <a:r>
              <a:rPr lang="en-IN" sz="1600" i="1" dirty="0"/>
              <a:t>Catheter </a:t>
            </a:r>
            <a:r>
              <a:rPr lang="en-IN" sz="1600" i="1" dirty="0" err="1"/>
              <a:t>Cardiovasc</a:t>
            </a:r>
            <a:r>
              <a:rPr lang="en-IN" sz="1600" i="1" dirty="0"/>
              <a:t> </a:t>
            </a:r>
            <a:r>
              <a:rPr lang="en-IN" sz="1600" i="1" dirty="0" err="1"/>
              <a:t>Interv</a:t>
            </a:r>
            <a:r>
              <a:rPr lang="en-IN" sz="1600" dirty="0"/>
              <a:t> 2007;69:231–235.</a:t>
            </a:r>
          </a:p>
          <a:p>
            <a:pPr eaLnBrk="1" hangingPunct="1">
              <a:defRPr/>
            </a:pPr>
            <a:r>
              <a:rPr lang="en-IN" sz="1600" dirty="0" err="1"/>
              <a:t>Lafont</a:t>
            </a:r>
            <a:r>
              <a:rPr lang="en-IN" sz="1600" dirty="0"/>
              <a:t> A, Durand E, </a:t>
            </a:r>
            <a:r>
              <a:rPr lang="en-IN" sz="1600" dirty="0" err="1"/>
              <a:t>Brasselet</a:t>
            </a:r>
            <a:r>
              <a:rPr lang="en-IN" sz="1600" dirty="0"/>
              <a:t> C, </a:t>
            </a:r>
            <a:r>
              <a:rPr lang="en-IN" sz="1600" dirty="0" err="1"/>
              <a:t>Mousseaux</a:t>
            </a:r>
            <a:r>
              <a:rPr lang="en-IN" sz="1600" dirty="0"/>
              <a:t> E, </a:t>
            </a:r>
            <a:r>
              <a:rPr lang="en-IN" sz="1600" dirty="0" err="1"/>
              <a:t>Hagege</a:t>
            </a:r>
            <a:r>
              <a:rPr lang="en-IN" sz="1600" dirty="0"/>
              <a:t> A, </a:t>
            </a:r>
            <a:r>
              <a:rPr lang="en-IN" sz="1600" dirty="0" err="1"/>
              <a:t>Desnos</a:t>
            </a:r>
            <a:r>
              <a:rPr lang="en-IN" sz="1600" dirty="0"/>
              <a:t> M. Percutaneous </a:t>
            </a:r>
            <a:r>
              <a:rPr lang="en-IN" sz="1600" dirty="0" err="1"/>
              <a:t>transluminal</a:t>
            </a:r>
            <a:r>
              <a:rPr lang="en-IN" sz="1600" dirty="0"/>
              <a:t> </a:t>
            </a:r>
            <a:r>
              <a:rPr lang="en-IN" sz="1600" dirty="0" err="1">
                <a:solidFill>
                  <a:srgbClr val="C00000"/>
                </a:solidFill>
              </a:rPr>
              <a:t>septal</a:t>
            </a:r>
            <a:r>
              <a:rPr lang="en-IN" sz="1600" dirty="0">
                <a:solidFill>
                  <a:srgbClr val="C00000"/>
                </a:solidFill>
              </a:rPr>
              <a:t> coil </a:t>
            </a:r>
            <a:r>
              <a:rPr lang="en-IN" sz="1600" dirty="0" err="1">
                <a:solidFill>
                  <a:srgbClr val="C00000"/>
                </a:solidFill>
              </a:rPr>
              <a:t>embolisation</a:t>
            </a:r>
            <a:r>
              <a:rPr lang="en-IN" sz="1600" dirty="0">
                <a:solidFill>
                  <a:srgbClr val="C00000"/>
                </a:solidFill>
              </a:rPr>
              <a:t> </a:t>
            </a:r>
            <a:r>
              <a:rPr lang="en-IN" sz="1600" dirty="0"/>
              <a:t>as an alternative to alcohol </a:t>
            </a:r>
            <a:r>
              <a:rPr lang="en-IN" sz="1600" dirty="0" err="1"/>
              <a:t>septal</a:t>
            </a:r>
            <a:r>
              <a:rPr lang="en-IN" sz="1600" dirty="0"/>
              <a:t> ablation for hypertrophic obstructive cardiomyopathy. </a:t>
            </a:r>
            <a:r>
              <a:rPr lang="en-IN" sz="1600" i="1" dirty="0"/>
              <a:t>Heart</a:t>
            </a:r>
            <a:r>
              <a:rPr lang="en-IN" sz="1600" dirty="0"/>
              <a:t>2005;91:92</a:t>
            </a:r>
          </a:p>
          <a:p>
            <a:pPr marL="0" indent="0" eaLnBrk="1" hangingPunct="1">
              <a:buFont typeface="Arial" charset="0"/>
              <a:buNone/>
              <a:defRPr/>
            </a:pPr>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0"/>
            <a:ext cx="8229600" cy="4267200"/>
          </a:xfrm>
        </p:spPr>
        <p:txBody>
          <a:bodyPr>
            <a:normAutofit/>
          </a:bodyPr>
          <a:lstStyle/>
          <a:p>
            <a:pPr algn="l"/>
            <a:r>
              <a:rPr lang="en-US" sz="2400" dirty="0" smtClean="0"/>
              <a:t>			</a:t>
            </a:r>
            <a:r>
              <a:rPr lang="en-US" sz="2400" b="1" u="sng" dirty="0" smtClean="0"/>
              <a:t>  </a:t>
            </a:r>
            <a:r>
              <a:rPr lang="en-US" sz="2800" b="1" u="sng" dirty="0" smtClean="0"/>
              <a:t>Conclusion </a:t>
            </a:r>
            <a:r>
              <a:rPr lang="en-US" sz="2400" dirty="0" smtClean="0"/>
              <a:t/>
            </a:r>
            <a:br>
              <a:rPr lang="en-US" sz="2400" dirty="0" smtClean="0"/>
            </a:br>
            <a:r>
              <a:rPr lang="en-US" sz="2400" dirty="0" smtClean="0"/>
              <a:t>SA does seem to show promise in treatment of HOCM owing to </a:t>
            </a:r>
            <a:r>
              <a:rPr lang="en-US" sz="2400" b="1" i="1" dirty="0" smtClean="0">
                <a:solidFill>
                  <a:schemeClr val="tx2">
                    <a:lumMod val="60000"/>
                    <a:lumOff val="40000"/>
                  </a:schemeClr>
                </a:solidFill>
              </a:rPr>
              <a:t>similar mortality rates as well as functional status</a:t>
            </a:r>
            <a:r>
              <a:rPr lang="en-US" sz="2400" b="1" i="1" dirty="0" smtClean="0"/>
              <a:t> </a:t>
            </a:r>
            <a:r>
              <a:rPr lang="en-US" sz="2400" dirty="0" smtClean="0"/>
              <a:t>compared with SM; however, the caveat is </a:t>
            </a:r>
            <a:r>
              <a:rPr lang="en-US" sz="2400" b="1" i="1" dirty="0" smtClean="0">
                <a:solidFill>
                  <a:schemeClr val="tx2">
                    <a:lumMod val="60000"/>
                    <a:lumOff val="40000"/>
                  </a:schemeClr>
                </a:solidFill>
              </a:rPr>
              <a:t>increased conduction abnormalities and a higher post-intervention LVOTG</a:t>
            </a:r>
            <a:r>
              <a:rPr lang="en-US" sz="2400" dirty="0" smtClean="0"/>
              <a:t>. The choice of treatment strategy should be made after a thorough discussion of the procedures with the individual patient. </a:t>
            </a:r>
            <a:br>
              <a:rPr lang="en-US" sz="2400" dirty="0" smtClean="0"/>
            </a:br>
            <a:r>
              <a:rPr lang="en-US" sz="2400" dirty="0" smtClean="0"/>
              <a:t>(J Am </a:t>
            </a:r>
            <a:r>
              <a:rPr lang="en-US" sz="2400" dirty="0" err="1" smtClean="0"/>
              <a:t>Coll</a:t>
            </a:r>
            <a:r>
              <a:rPr lang="en-US" sz="2400" dirty="0" smtClean="0"/>
              <a:t> </a:t>
            </a:r>
            <a:r>
              <a:rPr lang="en-US" sz="2400" dirty="0" err="1" smtClean="0"/>
              <a:t>Cardiol</a:t>
            </a:r>
            <a:r>
              <a:rPr lang="en-US" sz="2400" dirty="0" smtClean="0"/>
              <a:t> 2010;55:823–34)</a:t>
            </a:r>
            <a:endParaRPr lang="en-US" sz="2400" dirty="0"/>
          </a:p>
        </p:txBody>
      </p:sp>
      <p:pic>
        <p:nvPicPr>
          <p:cNvPr id="15362" name="Picture 2"/>
          <p:cNvPicPr>
            <a:picLocks noGrp="1" noChangeAspect="1" noChangeArrowheads="1"/>
          </p:cNvPicPr>
          <p:nvPr>
            <p:ph idx="1"/>
          </p:nvPr>
        </p:nvPicPr>
        <p:blipFill>
          <a:blip r:embed="rId2"/>
          <a:stretch>
            <a:fillRect/>
          </a:stretch>
        </p:blipFill>
        <p:spPr bwMode="auto">
          <a:xfrm>
            <a:off x="228600" y="228600"/>
            <a:ext cx="8763000" cy="1943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0" y="0"/>
            <a:ext cx="9144000" cy="914400"/>
          </a:xfrm>
        </p:spPr>
        <p:txBody>
          <a:bodyPr/>
          <a:lstStyle/>
          <a:p>
            <a:pPr eaLnBrk="1" hangingPunct="1">
              <a:defRPr/>
            </a:pPr>
            <a:r>
              <a:rPr lang="en-US" b="1" dirty="0" smtClean="0"/>
              <a:t>DUAL-CHAMBER PACING </a:t>
            </a:r>
          </a:p>
        </p:txBody>
      </p:sp>
      <p:sp>
        <p:nvSpPr>
          <p:cNvPr id="156675" name="Rectangle 3"/>
          <p:cNvSpPr>
            <a:spLocks noGrp="1" noChangeArrowheads="1"/>
          </p:cNvSpPr>
          <p:nvPr>
            <p:ph type="body" idx="1"/>
          </p:nvPr>
        </p:nvSpPr>
        <p:spPr>
          <a:xfrm>
            <a:off x="457200" y="1600200"/>
            <a:ext cx="8229600" cy="4953000"/>
          </a:xfrm>
        </p:spPr>
        <p:txBody>
          <a:bodyPr>
            <a:normAutofit/>
          </a:bodyPr>
          <a:lstStyle/>
          <a:p>
            <a:pPr eaLnBrk="1" hangingPunct="1">
              <a:defRPr/>
            </a:pPr>
            <a:r>
              <a:rPr lang="en-US" sz="2800" dirty="0" smtClean="0"/>
              <a:t>Proposed benefit: </a:t>
            </a:r>
          </a:p>
          <a:p>
            <a:pPr lvl="1" eaLnBrk="1" hangingPunct="1">
              <a:defRPr/>
            </a:pPr>
            <a:r>
              <a:rPr lang="en-US" sz="2400" dirty="0" smtClean="0"/>
              <a:t>Pacing the RV apex will decrease the outflow tract gradient  by decreasing projection of basal septum into LVOT</a:t>
            </a:r>
          </a:p>
          <a:p>
            <a:pPr eaLnBrk="1" hangingPunct="1">
              <a:defRPr/>
            </a:pPr>
            <a:r>
              <a:rPr lang="en-US" sz="2800" dirty="0" smtClean="0"/>
              <a:t>Several RCTs have found that the improvement in subjective measures provided by dual-chamber pacing is likely a placebo effect </a:t>
            </a:r>
          </a:p>
          <a:p>
            <a:pPr eaLnBrk="1" hangingPunct="1">
              <a:defRPr/>
            </a:pPr>
            <a:r>
              <a:rPr lang="en-US" sz="2800" dirty="0" smtClean="0"/>
              <a:t>Other treatment</a:t>
            </a:r>
          </a:p>
          <a:p>
            <a:pPr lvl="1">
              <a:defRPr/>
            </a:pPr>
            <a:r>
              <a:rPr lang="en-US" smtClean="0"/>
              <a:t>EP</a:t>
            </a:r>
          </a:p>
          <a:p>
            <a:pPr lvl="1">
              <a:defRPr/>
            </a:pPr>
            <a:r>
              <a:rPr lang="en-US" smtClean="0"/>
              <a:t>CRT</a:t>
            </a:r>
            <a:endParaRPr lang="en-US" dirty="0" smtClean="0"/>
          </a:p>
          <a:p>
            <a:pPr lvl="1">
              <a:defRPr/>
            </a:pPr>
            <a:r>
              <a:rPr lang="en-US" dirty="0" smtClean="0"/>
              <a:t>CARDIAC TRANSPLANTATION/VAD </a:t>
            </a:r>
            <a:endParaRPr lang="en-US" dirty="0" smtClean="0"/>
          </a:p>
        </p:txBody>
      </p:sp>
    </p:spTree>
  </p:cSld>
  <p:clrMapOvr>
    <a:masterClrMapping/>
  </p:clrMapOvr>
  <p:transition>
    <p:pull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Rot="1" noChangeArrowheads="1"/>
          </p:cNvSpPr>
          <p:nvPr>
            <p:ph type="title"/>
          </p:nvPr>
        </p:nvSpPr>
        <p:spPr>
          <a:xfrm>
            <a:off x="0" y="0"/>
            <a:ext cx="9144000" cy="914400"/>
          </a:xfrm>
        </p:spPr>
        <p:txBody>
          <a:bodyPr>
            <a:normAutofit/>
          </a:bodyPr>
          <a:lstStyle/>
          <a:p>
            <a:pPr eaLnBrk="1" hangingPunct="1">
              <a:defRPr/>
            </a:pPr>
            <a:r>
              <a:rPr lang="en-US" sz="4000" b="1" dirty="0" smtClean="0"/>
              <a:t>EFFICACY OF THERAPEUTIC STRATEGIES</a:t>
            </a:r>
          </a:p>
        </p:txBody>
      </p:sp>
      <p:pic>
        <p:nvPicPr>
          <p:cNvPr id="67587" name="Picture 5"/>
          <p:cNvPicPr>
            <a:picLocks noChangeAspect="1" noChangeArrowheads="1"/>
          </p:cNvPicPr>
          <p:nvPr/>
        </p:nvPicPr>
        <p:blipFill>
          <a:blip r:embed="rId3"/>
          <a:srcRect l="12500" t="45313" r="8125" b="13281"/>
          <a:stretch>
            <a:fillRect/>
          </a:stretch>
        </p:blipFill>
        <p:spPr bwMode="auto">
          <a:xfrm>
            <a:off x="42863" y="1676400"/>
            <a:ext cx="9101137" cy="3797300"/>
          </a:xfrm>
          <a:prstGeom prst="rect">
            <a:avLst/>
          </a:prstGeom>
          <a:noFill/>
          <a:ln w="9525">
            <a:noFill/>
            <a:miter lim="800000"/>
            <a:headEnd/>
            <a:tailEnd/>
          </a:ln>
        </p:spPr>
      </p:pic>
      <p:sp>
        <p:nvSpPr>
          <p:cNvPr id="67588" name="Text Box 6"/>
          <p:cNvSpPr txBox="1">
            <a:spLocks noChangeArrowheads="1"/>
          </p:cNvSpPr>
          <p:nvPr/>
        </p:nvSpPr>
        <p:spPr bwMode="auto">
          <a:xfrm>
            <a:off x="2514600" y="6172200"/>
            <a:ext cx="3703638" cy="336550"/>
          </a:xfrm>
          <a:prstGeom prst="rect">
            <a:avLst/>
          </a:prstGeom>
          <a:noFill/>
          <a:ln w="9525">
            <a:noFill/>
            <a:miter lim="800000"/>
            <a:headEnd/>
            <a:tailEnd/>
          </a:ln>
        </p:spPr>
        <p:txBody>
          <a:bodyPr wrap="none">
            <a:spAutoFit/>
          </a:bodyPr>
          <a:lstStyle/>
          <a:p>
            <a:r>
              <a:rPr lang="en-US" sz="1600" i="0"/>
              <a:t>Nishimura et al.  </a:t>
            </a:r>
            <a:r>
              <a:rPr lang="en-US" sz="1600"/>
              <a:t>NEJM. </a:t>
            </a:r>
            <a:r>
              <a:rPr lang="en-US" sz="1600" i="0"/>
              <a:t>2004. 350(13):1323.</a:t>
            </a:r>
          </a:p>
        </p:txBody>
      </p:sp>
    </p:spTree>
  </p:cSld>
  <p:clrMapOvr>
    <a:masterClrMapping/>
  </p:clrMapOvr>
  <p:transition>
    <p:pull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5170" name="Picture 2"/>
          <p:cNvPicPr>
            <a:picLocks noChangeAspect="1" noChangeArrowheads="1"/>
          </p:cNvPicPr>
          <p:nvPr/>
        </p:nvPicPr>
        <p:blipFill>
          <a:blip r:embed="rId2"/>
          <a:srcRect/>
          <a:stretch>
            <a:fillRect/>
          </a:stretch>
        </p:blipFill>
        <p:spPr bwMode="auto">
          <a:xfrm>
            <a:off x="1295400" y="0"/>
            <a:ext cx="6781800" cy="6729532"/>
          </a:xfrm>
          <a:prstGeom prst="rect">
            <a:avLst/>
          </a:prstGeom>
          <a:noFill/>
          <a:ln w="9525">
            <a:noFill/>
            <a:miter lim="800000"/>
            <a:headEnd/>
            <a:tailEnd/>
          </a:ln>
          <a:effectLst/>
        </p:spPr>
      </p:pic>
      <p:pic>
        <p:nvPicPr>
          <p:cNvPr id="135171" name="Picture 3"/>
          <p:cNvPicPr>
            <a:picLocks noChangeAspect="1" noChangeArrowheads="1"/>
          </p:cNvPicPr>
          <p:nvPr/>
        </p:nvPicPr>
        <p:blipFill>
          <a:blip r:embed="rId3"/>
          <a:srcRect/>
          <a:stretch>
            <a:fillRect/>
          </a:stretch>
        </p:blipFill>
        <p:spPr bwMode="auto">
          <a:xfrm>
            <a:off x="100013" y="490538"/>
            <a:ext cx="8943975" cy="5876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blinds(horizontal)">
                                      <p:cBhvr>
                                        <p:cTn id="7" dur="500"/>
                                        <p:tgtEl>
                                          <p:spTgt spid="135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endParaRPr lang="en-IN" altLang="en-US" smtClean="0"/>
          </a:p>
        </p:txBody>
      </p:sp>
      <p:sp>
        <p:nvSpPr>
          <p:cNvPr id="134147" name="Content Placeholder 2"/>
          <p:cNvSpPr>
            <a:spLocks noGrp="1"/>
          </p:cNvSpPr>
          <p:nvPr>
            <p:ph idx="1"/>
          </p:nvPr>
        </p:nvSpPr>
        <p:spPr/>
        <p:txBody>
          <a:bodyPr/>
          <a:lstStyle/>
          <a:p>
            <a:pPr eaLnBrk="1" hangingPunct="1"/>
            <a:endParaRPr lang="en-IN" altLang="en-US" smtClean="0"/>
          </a:p>
        </p:txBody>
      </p:sp>
      <p:pic>
        <p:nvPicPr>
          <p:cNvPr id="134148" name="Picture 2"/>
          <p:cNvPicPr>
            <a:picLocks noChangeAspect="1" noChangeArrowheads="1"/>
          </p:cNvPicPr>
          <p:nvPr/>
        </p:nvPicPr>
        <p:blipFill>
          <a:blip r:embed="rId2"/>
          <a:srcRect/>
          <a:stretch>
            <a:fillRect/>
          </a:stretch>
        </p:blipFill>
        <p:spPr bwMode="auto">
          <a:xfrm>
            <a:off x="1233488" y="257175"/>
            <a:ext cx="6677025" cy="634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endParaRPr lang="en-IN" altLang="en-US" smtClean="0"/>
          </a:p>
        </p:txBody>
      </p:sp>
      <p:sp>
        <p:nvSpPr>
          <p:cNvPr id="131075" name="Content Placeholder 2"/>
          <p:cNvSpPr>
            <a:spLocks noGrp="1"/>
          </p:cNvSpPr>
          <p:nvPr>
            <p:ph idx="1"/>
          </p:nvPr>
        </p:nvSpPr>
        <p:spPr/>
        <p:txBody>
          <a:bodyPr/>
          <a:lstStyle/>
          <a:p>
            <a:pPr eaLnBrk="1" hangingPunct="1"/>
            <a:endParaRPr lang="en-IN" altLang="en-US" smtClean="0"/>
          </a:p>
        </p:txBody>
      </p:sp>
      <p:pic>
        <p:nvPicPr>
          <p:cNvPr id="131076" name="Picture 2"/>
          <p:cNvPicPr>
            <a:picLocks noChangeAspect="1" noChangeArrowheads="1"/>
          </p:cNvPicPr>
          <p:nvPr/>
        </p:nvPicPr>
        <p:blipFill>
          <a:blip r:embed="rId3"/>
          <a:srcRect/>
          <a:stretch>
            <a:fillRect/>
          </a:stretch>
        </p:blipFill>
        <p:spPr bwMode="auto">
          <a:xfrm>
            <a:off x="1042988" y="260350"/>
            <a:ext cx="6996112" cy="6203950"/>
          </a:xfrm>
          <a:prstGeom prst="rect">
            <a:avLst/>
          </a:prstGeom>
          <a:noFill/>
          <a:ln w="9525">
            <a:noFill/>
            <a:miter lim="800000"/>
            <a:headEnd/>
            <a:tailEnd/>
          </a:ln>
        </p:spPr>
      </p:pic>
      <p:sp>
        <p:nvSpPr>
          <p:cNvPr id="4" name="Rectangle 3"/>
          <p:cNvSpPr/>
          <p:nvPr/>
        </p:nvSpPr>
        <p:spPr>
          <a:xfrm>
            <a:off x="7092950" y="404813"/>
            <a:ext cx="64770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IN" altLang="en-US" smtClean="0"/>
          </a:p>
        </p:txBody>
      </p:sp>
      <p:sp>
        <p:nvSpPr>
          <p:cNvPr id="18435" name="Content Placeholder 2"/>
          <p:cNvSpPr>
            <a:spLocks noGrp="1"/>
          </p:cNvSpPr>
          <p:nvPr>
            <p:ph idx="1"/>
          </p:nvPr>
        </p:nvSpPr>
        <p:spPr/>
        <p:txBody>
          <a:bodyPr/>
          <a:lstStyle/>
          <a:p>
            <a:pPr eaLnBrk="1" hangingPunct="1"/>
            <a:endParaRPr lang="en-IN" altLang="en-US" smtClean="0"/>
          </a:p>
        </p:txBody>
      </p:sp>
      <p:pic>
        <p:nvPicPr>
          <p:cNvPr id="18436" name="Picture 2"/>
          <p:cNvPicPr>
            <a:picLocks noChangeAspect="1" noChangeArrowheads="1"/>
          </p:cNvPicPr>
          <p:nvPr/>
        </p:nvPicPr>
        <p:blipFill>
          <a:blip r:embed="rId2"/>
          <a:srcRect/>
          <a:stretch>
            <a:fillRect/>
          </a:stretch>
        </p:blipFill>
        <p:spPr bwMode="auto">
          <a:xfrm>
            <a:off x="1042988" y="620713"/>
            <a:ext cx="7702550"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b="1" dirty="0" smtClean="0"/>
              <a:t>PREGNANCY/DELIVERY</a:t>
            </a:r>
            <a:endParaRPr lang="en-IN" altLang="en-US" b="1" dirty="0" smtClean="0"/>
          </a:p>
        </p:txBody>
      </p:sp>
      <p:sp>
        <p:nvSpPr>
          <p:cNvPr id="143363" name="Content Placeholder 2"/>
          <p:cNvSpPr>
            <a:spLocks noGrp="1"/>
          </p:cNvSpPr>
          <p:nvPr>
            <p:ph idx="1"/>
          </p:nvPr>
        </p:nvSpPr>
        <p:spPr>
          <a:xfrm>
            <a:off x="457200" y="1484313"/>
            <a:ext cx="8229600" cy="4926012"/>
          </a:xfrm>
        </p:spPr>
        <p:txBody>
          <a:bodyPr/>
          <a:lstStyle/>
          <a:p>
            <a:pPr eaLnBrk="1" hangingPunct="1"/>
            <a:r>
              <a:rPr lang="en-US" altLang="en-US" smtClean="0"/>
              <a:t>High risk for- LVOT gradient &gt; 50 mmhg</a:t>
            </a:r>
          </a:p>
          <a:p>
            <a:pPr eaLnBrk="1" hangingPunct="1"/>
            <a:r>
              <a:rPr lang="en-US" altLang="en-US" smtClean="0"/>
              <a:t>Class III for those with class III/IV systolic dysfunction </a:t>
            </a:r>
          </a:p>
          <a:p>
            <a:pPr eaLnBrk="1" hangingPunct="1"/>
            <a:r>
              <a:rPr lang="en-US" altLang="en-US" smtClean="0"/>
              <a:t>No added risk for patients with  controlled symptoms (II A)</a:t>
            </a:r>
          </a:p>
          <a:p>
            <a:pPr eaLnBrk="1" hangingPunct="1"/>
            <a:r>
              <a:rPr lang="en-US" altLang="en-US" smtClean="0"/>
              <a:t>Continue drugs in prgnancy (class I)-watch or fetal bradycardia and growth abnormalities in fetus</a:t>
            </a:r>
          </a:p>
          <a:p>
            <a:pPr eaLnBrk="1" hangingPunct="1"/>
            <a:r>
              <a:rPr lang="en-US" altLang="en-US" smtClean="0"/>
              <a:t>Guard against post delivery volume loss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altLang="en-US" b="1" dirty="0" smtClean="0"/>
              <a:t>PHYSICAL ACTIVITIES</a:t>
            </a:r>
            <a:endParaRPr lang="en-IN" altLang="en-US" b="1" dirty="0" smtClean="0"/>
          </a:p>
        </p:txBody>
      </p:sp>
      <p:sp>
        <p:nvSpPr>
          <p:cNvPr id="145411" name="Content Placeholder 2"/>
          <p:cNvSpPr>
            <a:spLocks noGrp="1"/>
          </p:cNvSpPr>
          <p:nvPr>
            <p:ph idx="1"/>
          </p:nvPr>
        </p:nvSpPr>
        <p:spPr/>
        <p:txBody>
          <a:bodyPr/>
          <a:lstStyle/>
          <a:p>
            <a:r>
              <a:rPr lang="en-US" altLang="en-US" dirty="0" smtClean="0"/>
              <a:t>Low intensity aerobic exercises</a:t>
            </a:r>
          </a:p>
          <a:p>
            <a:r>
              <a:rPr lang="en-US" altLang="en-US" dirty="0" smtClean="0"/>
              <a:t>Avoid dehydration</a:t>
            </a:r>
          </a:p>
          <a:p>
            <a:r>
              <a:rPr lang="en-US" altLang="en-US" dirty="0" smtClean="0"/>
              <a:t>Avoid heavy meals</a:t>
            </a:r>
          </a:p>
          <a:p>
            <a:r>
              <a:rPr lang="en-US" altLang="en-US" dirty="0" smtClean="0"/>
              <a:t>Risk of syncope in high intensity sports</a:t>
            </a:r>
          </a:p>
          <a:p>
            <a:r>
              <a:rPr lang="en-US" altLang="en-US" dirty="0" smtClean="0"/>
              <a:t>Unpredictability of </a:t>
            </a:r>
            <a:r>
              <a:rPr lang="en-US" altLang="en-US" dirty="0" err="1" smtClean="0"/>
              <a:t>SCD</a:t>
            </a:r>
            <a:r>
              <a:rPr lang="en-US" altLang="en-US" dirty="0" err="1" smtClean="0">
                <a:sym typeface="Wingdings" pitchFamily="2" charset="2"/>
              </a:rPr>
              <a:t>an</a:t>
            </a:r>
            <a:r>
              <a:rPr lang="en-US" altLang="en-US" dirty="0" smtClean="0">
                <a:sym typeface="Wingdings" pitchFamily="2" charset="2"/>
              </a:rPr>
              <a:t> other reason to avoid high intensity sports</a:t>
            </a:r>
            <a:endParaRPr lang="en-IN" alt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395288" y="260350"/>
            <a:ext cx="8229600" cy="1143000"/>
          </a:xfrm>
        </p:spPr>
        <p:txBody>
          <a:bodyPr/>
          <a:lstStyle/>
          <a:p>
            <a:pPr eaLnBrk="1" hangingPunct="1"/>
            <a:r>
              <a:rPr lang="en-US" altLang="en-US" u="sng" smtClean="0"/>
              <a:t>What to expect in future!!!</a:t>
            </a:r>
            <a:endParaRPr lang="en-IN" altLang="en-US" u="sng" smtClean="0"/>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ASA OVERTAKING SURGERY</a:t>
            </a:r>
          </a:p>
          <a:p>
            <a:pPr marL="0" indent="0" eaLnBrk="1" hangingPunct="1">
              <a:buFont typeface="Arial" charset="0"/>
              <a:buNone/>
              <a:defRPr/>
            </a:pPr>
            <a:endParaRPr lang="en-US" dirty="0" smtClean="0"/>
          </a:p>
          <a:p>
            <a:pPr eaLnBrk="1" hangingPunct="1">
              <a:defRPr/>
            </a:pPr>
            <a:r>
              <a:rPr lang="en-US" dirty="0" smtClean="0"/>
              <a:t>ALTERNATIVES TO ALCOHOL</a:t>
            </a:r>
          </a:p>
          <a:p>
            <a:pPr marL="0" indent="0" eaLnBrk="1" hangingPunct="1">
              <a:buFont typeface="Arial" charset="0"/>
              <a:buNone/>
              <a:defRPr/>
            </a:pPr>
            <a:endParaRPr lang="en-US" dirty="0" smtClean="0"/>
          </a:p>
          <a:p>
            <a:pPr eaLnBrk="1" hangingPunct="1">
              <a:defRPr/>
            </a:pPr>
            <a:r>
              <a:rPr lang="en-US" dirty="0" smtClean="0"/>
              <a:t>INCLUSION OF CARDIAC MRI IN DIAGNOSIS AND RISK STRATIFICATION</a:t>
            </a:r>
          </a:p>
          <a:p>
            <a:pPr marL="0" indent="0" eaLnBrk="1" hangingPunct="1">
              <a:buFont typeface="Arial" charset="0"/>
              <a:buNone/>
              <a:defRPr/>
            </a:pPr>
            <a:endParaRPr lang="en-US" dirty="0" smtClean="0"/>
          </a:p>
          <a:p>
            <a:pPr eaLnBrk="1" hangingPunct="1">
              <a:defRPr/>
            </a:pPr>
            <a:r>
              <a:rPr lang="en-US" dirty="0" smtClean="0"/>
              <a:t>PRECLINICAL DIAGNOSIS WITH ECHO</a:t>
            </a:r>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52601" y="2514600"/>
            <a:ext cx="54102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HISTOPATHOLOGY</a:t>
            </a:r>
            <a:endParaRPr lang="en-US" b="1" dirty="0"/>
          </a:p>
        </p:txBody>
      </p:sp>
      <p:pic>
        <p:nvPicPr>
          <p:cNvPr id="1026" name="Picture 2"/>
          <p:cNvPicPr>
            <a:picLocks noGrp="1" noChangeAspect="1" noChangeArrowheads="1"/>
          </p:cNvPicPr>
          <p:nvPr>
            <p:ph idx="1"/>
          </p:nvPr>
        </p:nvPicPr>
        <p:blipFill>
          <a:blip r:embed="rId2"/>
          <a:stretch>
            <a:fillRect/>
          </a:stretch>
        </p:blipFill>
        <p:spPr bwMode="auto">
          <a:xfrm>
            <a:off x="762000" y="1219200"/>
            <a:ext cx="7277100" cy="3314700"/>
          </a:xfrm>
          <a:prstGeom prst="rect">
            <a:avLst/>
          </a:prstGeom>
          <a:noFill/>
          <a:ln w="9525">
            <a:noFill/>
            <a:miter lim="800000"/>
            <a:headEnd/>
            <a:tailEnd/>
          </a:ln>
          <a:effectLst/>
        </p:spPr>
      </p:pic>
      <p:sp>
        <p:nvSpPr>
          <p:cNvPr id="4" name="TextBox 3"/>
          <p:cNvSpPr txBox="1"/>
          <p:nvPr/>
        </p:nvSpPr>
        <p:spPr>
          <a:xfrm>
            <a:off x="990600" y="5334000"/>
            <a:ext cx="3375283" cy="523220"/>
          </a:xfrm>
          <a:prstGeom prst="rect">
            <a:avLst/>
          </a:prstGeom>
          <a:noFill/>
        </p:spPr>
        <p:txBody>
          <a:bodyPr wrap="none" rtlCol="0">
            <a:spAutoFit/>
          </a:bodyPr>
          <a:lstStyle/>
          <a:p>
            <a:r>
              <a:rPr lang="en-US" sz="2800" dirty="0" err="1" smtClean="0"/>
              <a:t>Whorling</a:t>
            </a:r>
            <a:r>
              <a:rPr lang="en-US" sz="2800" dirty="0" smtClean="0"/>
              <a:t> and fibrosis </a:t>
            </a:r>
            <a:endParaRPr lang="en-US" sz="2800" dirty="0"/>
          </a:p>
        </p:txBody>
      </p:sp>
      <p:pic>
        <p:nvPicPr>
          <p:cNvPr id="5" name="Picture 2"/>
          <p:cNvPicPr>
            <a:picLocks noChangeAspect="1" noChangeArrowheads="1"/>
          </p:cNvPicPr>
          <p:nvPr/>
        </p:nvPicPr>
        <p:blipFill>
          <a:blip r:embed="rId3"/>
          <a:stretch>
            <a:fillRect/>
          </a:stretch>
        </p:blipFill>
        <p:spPr bwMode="auto">
          <a:xfrm>
            <a:off x="4495800" y="1219200"/>
            <a:ext cx="3868561" cy="4525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b="1" dirty="0" smtClean="0"/>
              <a:t>PATHOPHYSIOLOGY</a:t>
            </a:r>
            <a:endParaRPr lang="en-US" sz="3200" b="1" dirty="0"/>
          </a:p>
        </p:txBody>
      </p:sp>
      <p:sp>
        <p:nvSpPr>
          <p:cNvPr id="10243" name="Rectangle 3"/>
          <p:cNvSpPr>
            <a:spLocks noGrp="1" noChangeArrowheads="1"/>
          </p:cNvSpPr>
          <p:nvPr>
            <p:ph type="body" idx="1"/>
          </p:nvPr>
        </p:nvSpPr>
        <p:spPr/>
        <p:txBody>
          <a:bodyPr/>
          <a:lstStyle/>
          <a:p>
            <a:r>
              <a:rPr lang="en-US" dirty="0" smtClean="0"/>
              <a:t>LV </a:t>
            </a:r>
            <a:r>
              <a:rPr lang="en-US" dirty="0"/>
              <a:t>outflow tract obstruction</a:t>
            </a:r>
          </a:p>
          <a:p>
            <a:r>
              <a:rPr lang="en-US" dirty="0"/>
              <a:t>Diastolic dysfunction</a:t>
            </a:r>
          </a:p>
          <a:p>
            <a:r>
              <a:rPr lang="en-US" dirty="0"/>
              <a:t>Myocardial ischemia</a:t>
            </a:r>
          </a:p>
          <a:p>
            <a:r>
              <a:rPr lang="en-US" dirty="0"/>
              <a:t>Mitral regurgitation</a:t>
            </a:r>
          </a:p>
          <a:p>
            <a:r>
              <a:rPr lang="en-US" dirty="0" smtClean="0"/>
              <a:t>Arrhythmias</a:t>
            </a:r>
          </a:p>
          <a:p>
            <a:r>
              <a:rPr lang="en-US" dirty="0" smtClean="0"/>
              <a:t>End stage/ burned out </a:t>
            </a: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4812</TotalTime>
  <Words>2249</Words>
  <Application>Microsoft Office PowerPoint</Application>
  <PresentationFormat>On-screen Show (4:3)</PresentationFormat>
  <Paragraphs>372</Paragraphs>
  <Slides>74</Slides>
  <Notes>21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Microsoft Office Excel 97-2003 Worksheet</vt:lpstr>
      <vt:lpstr>Hypertrophic cardiomyopathy</vt:lpstr>
      <vt:lpstr>Outline </vt:lpstr>
      <vt:lpstr>DEFINITION</vt:lpstr>
      <vt:lpstr>Slide 4</vt:lpstr>
      <vt:lpstr>Slide 5</vt:lpstr>
      <vt:lpstr>Slide 6</vt:lpstr>
      <vt:lpstr>Slide 7</vt:lpstr>
      <vt:lpstr>HISTOPATHOLOGY</vt:lpstr>
      <vt:lpstr>PATHOPHYSIOLOGY</vt:lpstr>
      <vt:lpstr>Slide 10</vt:lpstr>
      <vt:lpstr>DYNAMIC OBSTRUCTION  IS  WORSENED  BY</vt:lpstr>
      <vt:lpstr>DEFINITIONS OF DYNAMIC LEFT VENTRICULAR OUTFLOW TRACT OBSTRUCTION</vt:lpstr>
      <vt:lpstr>FREEDOM FROM HCM RELATED DEATHS </vt:lpstr>
      <vt:lpstr>DYNAMIC LVOT OBSTRUCTION - DDS</vt:lpstr>
      <vt:lpstr>DIASTOLIC DYSFUNCTION </vt:lpstr>
      <vt:lpstr>Slide 16</vt:lpstr>
      <vt:lpstr>MITRAL VALVE APPARATUS</vt:lpstr>
      <vt:lpstr>ARRHYTHMIAS </vt:lpstr>
      <vt:lpstr>CLINICAL PRESENTATION </vt:lpstr>
      <vt:lpstr>PHYSICAL </vt:lpstr>
      <vt:lpstr>ESM-BETWEEN APEX AND LLSB</vt:lpstr>
      <vt:lpstr>PHYSICAL </vt:lpstr>
      <vt:lpstr>MIMICKING HYPERTROPHIC CARDIOMYOPATHY</vt:lpstr>
      <vt:lpstr>POINTS FAVOURING HCM IN HTN</vt:lpstr>
      <vt:lpstr>HCM VS. ATHLETE’S HEART </vt:lpstr>
      <vt:lpstr>HCM VS AORTIC STENOSIS</vt:lpstr>
      <vt:lpstr>DIAGNOSIS</vt:lpstr>
      <vt:lpstr>ECG</vt:lpstr>
      <vt:lpstr>ECHOCARDIOGRAPHY  A COMPREHENSIVE  ECHO EVALUATION REPORT</vt:lpstr>
      <vt:lpstr>Slide 30</vt:lpstr>
      <vt:lpstr>Slide 31</vt:lpstr>
      <vt:lpstr>Slide 32</vt:lpstr>
      <vt:lpstr>LV hypertrophy</vt:lpstr>
      <vt:lpstr>Slide 34</vt:lpstr>
      <vt:lpstr>“THE DAGGER”</vt:lpstr>
      <vt:lpstr>LVEF</vt:lpstr>
      <vt:lpstr>LV DIASTOLIC DYSFUNCTION</vt:lpstr>
      <vt:lpstr>MCE</vt:lpstr>
      <vt:lpstr>Slide 39</vt:lpstr>
      <vt:lpstr>Slide 40</vt:lpstr>
      <vt:lpstr>TOE</vt:lpstr>
      <vt:lpstr>Slide 42</vt:lpstr>
      <vt:lpstr>Slide 43</vt:lpstr>
      <vt:lpstr>Slide 44</vt:lpstr>
      <vt:lpstr>Slide 45</vt:lpstr>
      <vt:lpstr>CARDIAC CATHETERIZATION </vt:lpstr>
      <vt:lpstr>CARDIAC CATHETERIZATION </vt:lpstr>
      <vt:lpstr>CARDIAC CATHETERIZATION </vt:lpstr>
      <vt:lpstr>CARDIAC CT !</vt:lpstr>
      <vt:lpstr>NATURAL HISTORY</vt:lpstr>
      <vt:lpstr>BURNT OUT HCM</vt:lpstr>
      <vt:lpstr>Medical Treatment</vt:lpstr>
      <vt:lpstr>Verapamil (class I) </vt:lpstr>
      <vt:lpstr>Slide 54</vt:lpstr>
      <vt:lpstr>Slide 55</vt:lpstr>
      <vt:lpstr>DRUGS THAN CAN HARM(CLASS III)</vt:lpstr>
      <vt:lpstr>MANAGEMENT OF AF</vt:lpstr>
      <vt:lpstr>Slide 58</vt:lpstr>
      <vt:lpstr>SEPTAL MYECTOMY (Morrow procedure)</vt:lpstr>
      <vt:lpstr>Slide 60</vt:lpstr>
      <vt:lpstr>Slide 61</vt:lpstr>
      <vt:lpstr>TRIPHASIC RESPONSE</vt:lpstr>
      <vt:lpstr>OTHER THAN ALCOHOL!!!</vt:lpstr>
      <vt:lpstr>     Conclusion  SA does seem to show promise in treatment of HOCM owing to similar mortality rates as well as functional status compared with SM; however, the caveat is increased conduction abnormalities and a higher post-intervention LVOTG. The choice of treatment strategy should be made after a thorough discussion of the procedures with the individual patient.  (J Am Coll Cardiol 2010;55:823–34)</vt:lpstr>
      <vt:lpstr>DUAL-CHAMBER PACING </vt:lpstr>
      <vt:lpstr>EFFICACY OF THERAPEUTIC STRATEGIES</vt:lpstr>
      <vt:lpstr>Slide 67</vt:lpstr>
      <vt:lpstr>Slide 68</vt:lpstr>
      <vt:lpstr>Slide 69</vt:lpstr>
      <vt:lpstr>Slide 70</vt:lpstr>
      <vt:lpstr>PREGNANCY/DELIVERY</vt:lpstr>
      <vt:lpstr>PHYSICAL ACTIVITIES</vt:lpstr>
      <vt:lpstr>What to expect in future!!!</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Hypertrophic cardiomyopathy</dc:title>
  <dc:creator>sreejith</dc:creator>
  <cp:lastModifiedBy>sreejith</cp:lastModifiedBy>
  <cp:revision>20</cp:revision>
  <dcterms:created xsi:type="dcterms:W3CDTF">2015-01-20T13:29:24Z</dcterms:created>
  <dcterms:modified xsi:type="dcterms:W3CDTF">2015-02-28T18:49:58Z</dcterms:modified>
</cp:coreProperties>
</file>